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Nanum Gothic" panose="020B0604020202020204" charset="-127"/>
      <p:regular r:id="rId45"/>
      <p:bold r:id="rId46"/>
    </p:embeddedFont>
    <p:embeddedFont>
      <p:font typeface="NanumGothic ExtraBold" panose="020B0604020202020204" charset="-127"/>
      <p:bold r:id="rId47"/>
    </p:embeddedFont>
    <p:embeddedFont>
      <p:font typeface="Bebas Neue" panose="020B0604020202020204" charset="0"/>
      <p:regular r:id="rId48"/>
    </p:embeddedFont>
    <p:embeddedFont>
      <p:font typeface="Inconsolata" pitchFamily="1" charset="0"/>
      <p:regular r:id="rId49"/>
      <p:bold r:id="rId50"/>
    </p:embeddedFont>
    <p:embeddedFont>
      <p:font typeface="Montserrat" panose="00000500000000000000" pitchFamily="2" charset="0"/>
      <p:regular r:id="rId51"/>
      <p:bold r:id="rId52"/>
      <p:italic r:id="rId53"/>
      <p:boldItalic r:id="rId54"/>
    </p:embeddedFont>
    <p:embeddedFont>
      <p:font typeface="Nunito" pitchFamily="2" charset="0"/>
      <p:regular r:id="rId55"/>
      <p:bold r:id="rId56"/>
      <p:italic r:id="rId57"/>
      <p:boldItalic r:id="rId58"/>
    </p:embeddedFont>
    <p:embeddedFont>
      <p:font typeface="Roboto Condensed Light" panose="02000000000000000000" pitchFamily="2" charset="0"/>
      <p:regular r:id="rId59"/>
      <p:italic r:id="rId60"/>
    </p:embeddedFont>
    <p:embeddedFont>
      <p:font typeface="Source Code Pro" panose="020B0509030403020204" pitchFamily="49" charset="0"/>
      <p:regular r:id="rId61"/>
      <p:bold r:id="rId62"/>
      <p:italic r:id="rId63"/>
      <p:boldItalic r:id="rId64"/>
    </p:embeddedFont>
    <p:embeddedFont>
      <p:font typeface="Source Code Pro Medium" panose="020B0509030403020204" pitchFamily="49" charset="0"/>
      <p:regular r:id="rId65"/>
      <p:bold r:id="rId66"/>
      <p:italic r:id="rId67"/>
      <p:boldItalic r:id="rId68"/>
    </p:embeddedFont>
    <p:embeddedFont>
      <p:font typeface="Source Code Pro SemiBold" panose="020B0609030403020204" pitchFamily="49"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DE371A-FEFE-443A-8118-230A27FC55DE}">
  <a:tblStyle styleId="{16DE371A-FEFE-443A-8118-230A27FC55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0c14cb080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0c14cb080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10b8589ce21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10b8589ce21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0b8589ce21_1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0b8589ce21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10b8589ce21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10b8589ce21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10b8589ce21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10b8589ce21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108cf07fe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108cf07fe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downsample to represent LR images, and upsample with pixel shuffle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0b8589ce21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10b8589ce21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10b8589ce21_1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10b8589ce21_1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08cf07fe6b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08cf07fe6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Apart from Adversarial Loss, which simply takes into consideration the “naturalness” of the image, it does not take into consideration whether the generator will generate an image that is similar to the LR image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(note that discriminator loss function is still the same)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08d72386a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08d72386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b1c2217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b1c2217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0b8589ce21_1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0b8589ce21_1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108cf07fe02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g108cf07fe02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08cf07fe02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08cf07fe02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08cf07fe02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08cf07fe02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108cf07fe02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 name="Google Shape;1706;g108cf07fe02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108cf07fe02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108cf07fe02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108cf07fe02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108cf07fe02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108cf07fe0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108cf07fe0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08cf07fe02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08cf07fe02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108cf07fe02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108cf07fe02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0b8589ce2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10b8589ce2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108cf07fe0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108cf07fe0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108cf07fe02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108cf07fe02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108cf07fe02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108cf07fe02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108cf07fe02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108cf07fe02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108cf07fe02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08cf07fe02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108cf07fe6b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108cf07fe6b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possible future work, we intend to look at real time image superresolution. There are many possible applications of video super resolution, for instance, where video streaming providers such as Netflix can stream lower quality videos and have the receiving client upsample the videos. This would allow reduced bandwidth usage, reducing storage and streaming costs on both client and server. Currently, the generator</a:t>
            </a:r>
            <a:r>
              <a:rPr lang="en">
                <a:solidFill>
                  <a:schemeClr val="dk1"/>
                </a:solidFill>
              </a:rPr>
              <a:t> network adpots the ResNet style of model, with many sequential residual blocks. We could possibly look at having parallel convolutional layers to decrease the bottleneck, and increasing the speed of generating higher resolution images.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108cf07fe6b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108cf07fe6b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108cf07fe6b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108cf07fe6b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10b8589ce21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10b8589ce21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108cf07fe02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108cf07fe02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b8589ce21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b8589ce21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108cf07fe02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108cf07fe02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108cf07fe02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108cf07fe02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08cf07fe02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08cf07fe02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10b8589ce21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10b8589ce21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10b8589ce21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10b8589ce21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0b8589ce21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0b8589ce21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0b8589ce21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0b8589ce21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10b8589ce21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10b8589ce21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502350" y="1228725"/>
              <a:ext cx="345325" cy="345325"/>
              <a:chOff x="3495950" y="1716700"/>
              <a:chExt cx="345325" cy="345325"/>
            </a:xfrm>
          </p:grpSpPr>
          <p:sp>
            <p:nvSpPr>
              <p:cNvPr id="12" name="Google Shape;12;p2"/>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2138279" y="571125"/>
              <a:ext cx="988665" cy="555511"/>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768288" y="4024339"/>
              <a:ext cx="1759826" cy="693195"/>
            </a:xfrm>
            <a:custGeom>
              <a:avLst/>
              <a:gdLst/>
              <a:ahLst/>
              <a:cxnLst/>
              <a:rect l="l" t="t" r="r" b="b"/>
              <a:pathLst>
                <a:path w="46114" h="49638" fill="none" extrusionOk="0">
                  <a:moveTo>
                    <a:pt x="46113" y="49638"/>
                  </a:moveTo>
                  <a:lnTo>
                    <a:pt x="16967" y="1"/>
                  </a:lnTo>
                  <a:lnTo>
                    <a:pt x="1"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13405" y="4195527"/>
              <a:ext cx="953788" cy="522000"/>
              <a:chOff x="4397850" y="1828025"/>
              <a:chExt cx="686425" cy="375675"/>
            </a:xfrm>
          </p:grpSpPr>
          <p:sp>
            <p:nvSpPr>
              <p:cNvPr id="19" name="Google Shape;19;p2"/>
              <p:cNvSpPr/>
              <p:nvPr/>
            </p:nvSpPr>
            <p:spPr>
              <a:xfrm>
                <a:off x="4708600" y="1828025"/>
                <a:ext cx="375675" cy="375675"/>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4397850" y="2027450"/>
                <a:ext cx="528975" cy="84875"/>
                <a:chOff x="4397850" y="2027450"/>
                <a:chExt cx="528975" cy="84875"/>
              </a:xfrm>
            </p:grpSpPr>
            <p:sp>
              <p:nvSpPr>
                <p:cNvPr id="21" name="Google Shape;21;p2"/>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28;p2"/>
            <p:cNvSpPr/>
            <p:nvPr/>
          </p:nvSpPr>
          <p:spPr>
            <a:xfrm>
              <a:off x="7927075" y="464488"/>
              <a:ext cx="671250" cy="671225"/>
            </a:xfrm>
            <a:custGeom>
              <a:avLst/>
              <a:gdLst/>
              <a:ahLst/>
              <a:cxnLst/>
              <a:rect l="l" t="t" r="r" b="b"/>
              <a:pathLst>
                <a:path w="26850" h="26849" fill="none" extrusionOk="0">
                  <a:moveTo>
                    <a:pt x="1" y="13943"/>
                  </a:moveTo>
                  <a:cubicBezTo>
                    <a:pt x="1" y="8716"/>
                    <a:pt x="3144" y="4001"/>
                    <a:pt x="7966" y="2001"/>
                  </a:cubicBezTo>
                  <a:cubicBezTo>
                    <a:pt x="12800" y="0"/>
                    <a:pt x="18348" y="1108"/>
                    <a:pt x="22051" y="4799"/>
                  </a:cubicBezTo>
                  <a:cubicBezTo>
                    <a:pt x="25742" y="8501"/>
                    <a:pt x="26849" y="14050"/>
                    <a:pt x="24849" y="18884"/>
                  </a:cubicBezTo>
                  <a:cubicBezTo>
                    <a:pt x="22849" y="23706"/>
                    <a:pt x="18134" y="26849"/>
                    <a:pt x="12919" y="26849"/>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7289015" y="4465656"/>
              <a:ext cx="1299294" cy="251797"/>
              <a:chOff x="5651875" y="2924600"/>
              <a:chExt cx="726025" cy="140700"/>
            </a:xfrm>
          </p:grpSpPr>
          <p:sp>
            <p:nvSpPr>
              <p:cNvPr id="30" name="Google Shape;30;p2"/>
              <p:cNvSpPr/>
              <p:nvPr/>
            </p:nvSpPr>
            <p:spPr>
              <a:xfrm>
                <a:off x="5651875"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51900"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52200" y="2924600"/>
                <a:ext cx="27425" cy="23200"/>
              </a:xfrm>
              <a:custGeom>
                <a:avLst/>
                <a:gdLst/>
                <a:ahLst/>
                <a:cxnLst/>
                <a:rect l="l" t="t" r="r" b="b"/>
                <a:pathLst>
                  <a:path w="1097" h="928" extrusionOk="0">
                    <a:moveTo>
                      <a:pt x="620" y="0"/>
                    </a:moveTo>
                    <a:cubicBezTo>
                      <a:pt x="215" y="0"/>
                      <a:pt x="1" y="500"/>
                      <a:pt x="298" y="786"/>
                    </a:cubicBezTo>
                    <a:cubicBezTo>
                      <a:pt x="392" y="884"/>
                      <a:pt x="511" y="928"/>
                      <a:pt x="627" y="928"/>
                    </a:cubicBezTo>
                    <a:cubicBezTo>
                      <a:pt x="865" y="928"/>
                      <a:pt x="1096" y="745"/>
                      <a:pt x="1096"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52525" y="2924600"/>
                <a:ext cx="27100" cy="23300"/>
              </a:xfrm>
              <a:custGeom>
                <a:avLst/>
                <a:gdLst/>
                <a:ahLst/>
                <a:cxnLst/>
                <a:rect l="l" t="t" r="r" b="b"/>
                <a:pathLst>
                  <a:path w="1084" h="932" extrusionOk="0">
                    <a:moveTo>
                      <a:pt x="619" y="0"/>
                    </a:moveTo>
                    <a:cubicBezTo>
                      <a:pt x="203" y="0"/>
                      <a:pt x="0" y="500"/>
                      <a:pt x="286" y="798"/>
                    </a:cubicBezTo>
                    <a:cubicBezTo>
                      <a:pt x="382" y="890"/>
                      <a:pt x="498" y="931"/>
                      <a:pt x="613" y="931"/>
                    </a:cubicBezTo>
                    <a:cubicBezTo>
                      <a:pt x="854" y="931"/>
                      <a:pt x="1084" y="747"/>
                      <a:pt x="1084" y="465"/>
                    </a:cubicBezTo>
                    <a:cubicBezTo>
                      <a:pt x="1084" y="203"/>
                      <a:pt x="881"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049850" y="2924600"/>
                <a:ext cx="27400" cy="23300"/>
              </a:xfrm>
              <a:custGeom>
                <a:avLst/>
                <a:gdLst/>
                <a:ahLst/>
                <a:cxnLst/>
                <a:rect l="l" t="t" r="r" b="b"/>
                <a:pathLst>
                  <a:path w="1096" h="932" extrusionOk="0">
                    <a:moveTo>
                      <a:pt x="620" y="0"/>
                    </a:moveTo>
                    <a:cubicBezTo>
                      <a:pt x="203" y="0"/>
                      <a:pt x="1" y="500"/>
                      <a:pt x="298" y="798"/>
                    </a:cubicBezTo>
                    <a:cubicBezTo>
                      <a:pt x="394" y="890"/>
                      <a:pt x="511" y="931"/>
                      <a:pt x="625" y="931"/>
                    </a:cubicBezTo>
                    <a:cubicBezTo>
                      <a:pt x="866" y="931"/>
                      <a:pt x="1096" y="747"/>
                      <a:pt x="1096" y="465"/>
                    </a:cubicBezTo>
                    <a:cubicBezTo>
                      <a:pt x="1096"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150150"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250175"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2"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350475" y="2924600"/>
                <a:ext cx="27425" cy="23300"/>
              </a:xfrm>
              <a:custGeom>
                <a:avLst/>
                <a:gdLst/>
                <a:ahLst/>
                <a:cxnLst/>
                <a:rect l="l" t="t" r="r" b="b"/>
                <a:pathLst>
                  <a:path w="1097" h="932" extrusionOk="0">
                    <a:moveTo>
                      <a:pt x="632" y="0"/>
                    </a:moveTo>
                    <a:cubicBezTo>
                      <a:pt x="215" y="0"/>
                      <a:pt x="1" y="500"/>
                      <a:pt x="299" y="798"/>
                    </a:cubicBezTo>
                    <a:cubicBezTo>
                      <a:pt x="394" y="890"/>
                      <a:pt x="511" y="931"/>
                      <a:pt x="625" y="931"/>
                    </a:cubicBezTo>
                    <a:cubicBezTo>
                      <a:pt x="866" y="931"/>
                      <a:pt x="1096" y="747"/>
                      <a:pt x="1096" y="465"/>
                    </a:cubicBezTo>
                    <a:cubicBezTo>
                      <a:pt x="1096"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651875"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51900"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1"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852200" y="3041575"/>
                <a:ext cx="27425" cy="23450"/>
              </a:xfrm>
              <a:custGeom>
                <a:avLst/>
                <a:gdLst/>
                <a:ahLst/>
                <a:cxnLst/>
                <a:rect l="l" t="t" r="r" b="b"/>
                <a:pathLst>
                  <a:path w="1097" h="938" extrusionOk="0">
                    <a:moveTo>
                      <a:pt x="620" y="1"/>
                    </a:moveTo>
                    <a:cubicBezTo>
                      <a:pt x="215" y="1"/>
                      <a:pt x="1" y="512"/>
                      <a:pt x="298" y="798"/>
                    </a:cubicBezTo>
                    <a:cubicBezTo>
                      <a:pt x="391" y="895"/>
                      <a:pt x="507" y="937"/>
                      <a:pt x="622" y="937"/>
                    </a:cubicBezTo>
                    <a:cubicBezTo>
                      <a:pt x="862" y="937"/>
                      <a:pt x="1096" y="751"/>
                      <a:pt x="1096"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52225" y="3041875"/>
                <a:ext cx="27600" cy="23425"/>
              </a:xfrm>
              <a:custGeom>
                <a:avLst/>
                <a:gdLst/>
                <a:ahLst/>
                <a:cxnLst/>
                <a:rect l="l" t="t" r="r" b="b"/>
                <a:pathLst>
                  <a:path w="1104" h="937" extrusionOk="0">
                    <a:moveTo>
                      <a:pt x="631" y="0"/>
                    </a:moveTo>
                    <a:cubicBezTo>
                      <a:pt x="215" y="0"/>
                      <a:pt x="0" y="512"/>
                      <a:pt x="310" y="798"/>
                    </a:cubicBezTo>
                    <a:cubicBezTo>
                      <a:pt x="406" y="894"/>
                      <a:pt x="523" y="937"/>
                      <a:pt x="637" y="937"/>
                    </a:cubicBezTo>
                    <a:cubicBezTo>
                      <a:pt x="877" y="937"/>
                      <a:pt x="1104"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049850" y="3041575"/>
                <a:ext cx="27400" cy="23500"/>
              </a:xfrm>
              <a:custGeom>
                <a:avLst/>
                <a:gdLst/>
                <a:ahLst/>
                <a:cxnLst/>
                <a:rect l="l" t="t" r="r" b="b"/>
                <a:pathLst>
                  <a:path w="1096" h="940" extrusionOk="0">
                    <a:moveTo>
                      <a:pt x="620" y="1"/>
                    </a:moveTo>
                    <a:cubicBezTo>
                      <a:pt x="203" y="1"/>
                      <a:pt x="1" y="512"/>
                      <a:pt x="298" y="798"/>
                    </a:cubicBezTo>
                    <a:cubicBezTo>
                      <a:pt x="396" y="896"/>
                      <a:pt x="516" y="940"/>
                      <a:pt x="632" y="940"/>
                    </a:cubicBezTo>
                    <a:cubicBezTo>
                      <a:pt x="870" y="940"/>
                      <a:pt x="1096" y="757"/>
                      <a:pt x="1096" y="477"/>
                    </a:cubicBezTo>
                    <a:cubicBezTo>
                      <a:pt x="1096"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150150"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250175"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2"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350475" y="3041875"/>
                <a:ext cx="27425" cy="23425"/>
              </a:xfrm>
              <a:custGeom>
                <a:avLst/>
                <a:gdLst/>
                <a:ahLst/>
                <a:cxnLst/>
                <a:rect l="l" t="t" r="r" b="b"/>
                <a:pathLst>
                  <a:path w="1097" h="937" extrusionOk="0">
                    <a:moveTo>
                      <a:pt x="632" y="0"/>
                    </a:moveTo>
                    <a:cubicBezTo>
                      <a:pt x="203" y="0"/>
                      <a:pt x="1" y="512"/>
                      <a:pt x="299" y="798"/>
                    </a:cubicBezTo>
                    <a:cubicBezTo>
                      <a:pt x="394" y="894"/>
                      <a:pt x="511" y="937"/>
                      <a:pt x="626" y="937"/>
                    </a:cubicBezTo>
                    <a:cubicBezTo>
                      <a:pt x="866" y="937"/>
                      <a:pt x="1096" y="747"/>
                      <a:pt x="1096" y="465"/>
                    </a:cubicBezTo>
                    <a:cubicBezTo>
                      <a:pt x="1084"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 name="Google Shape;46;p2"/>
          <p:cNvSpPr txBox="1">
            <a:spLocks noGrp="1"/>
          </p:cNvSpPr>
          <p:nvPr>
            <p:ph type="ctrTitle"/>
          </p:nvPr>
        </p:nvSpPr>
        <p:spPr>
          <a:xfrm>
            <a:off x="4864768" y="1558775"/>
            <a:ext cx="3641100" cy="20934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4000" b="0">
                <a:latin typeface="NanumGothic ExtraBold"/>
                <a:ea typeface="NanumGothic ExtraBold"/>
                <a:cs typeface="NanumGothic ExtraBold"/>
                <a:sym typeface="NanumGothic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7" name="Google Shape;47;p2"/>
          <p:cNvSpPr txBox="1">
            <a:spLocks noGrp="1"/>
          </p:cNvSpPr>
          <p:nvPr>
            <p:ph type="subTitle" idx="1"/>
          </p:nvPr>
        </p:nvSpPr>
        <p:spPr>
          <a:xfrm>
            <a:off x="4864768" y="3580201"/>
            <a:ext cx="3641100" cy="522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None/>
              <a:defRPr>
                <a:solidFill>
                  <a:schemeClr val="dk1"/>
                </a:solidFill>
                <a:latin typeface="Nanum Gothic"/>
                <a:ea typeface="Nanum Gothic"/>
                <a:cs typeface="Nanum Gothic"/>
                <a:sym typeface="Nanum Gothic"/>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774"/>
        <p:cNvGrpSpPr/>
        <p:nvPr/>
      </p:nvGrpSpPr>
      <p:grpSpPr>
        <a:xfrm>
          <a:off x="0" y="0"/>
          <a:ext cx="0" cy="0"/>
          <a:chOff x="0" y="0"/>
          <a:chExt cx="0" cy="0"/>
        </a:xfrm>
      </p:grpSpPr>
      <p:grpSp>
        <p:nvGrpSpPr>
          <p:cNvPr id="775" name="Google Shape;775;p19"/>
          <p:cNvGrpSpPr/>
          <p:nvPr/>
        </p:nvGrpSpPr>
        <p:grpSpPr>
          <a:xfrm>
            <a:off x="-144371" y="0"/>
            <a:ext cx="9575875" cy="5143500"/>
            <a:chOff x="-144371" y="0"/>
            <a:chExt cx="9575875" cy="5143500"/>
          </a:xfrm>
        </p:grpSpPr>
        <p:sp>
          <p:nvSpPr>
            <p:cNvPr id="776" name="Google Shape;776;p19"/>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19"/>
            <p:cNvGrpSpPr/>
            <p:nvPr/>
          </p:nvGrpSpPr>
          <p:grpSpPr>
            <a:xfrm>
              <a:off x="100056" y="377420"/>
              <a:ext cx="1169970" cy="555496"/>
              <a:chOff x="949800" y="1738125"/>
              <a:chExt cx="825725" cy="392050"/>
            </a:xfrm>
          </p:grpSpPr>
          <p:sp>
            <p:nvSpPr>
              <p:cNvPr id="778" name="Google Shape;778;p19"/>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9"/>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19"/>
            <p:cNvSpPr/>
            <p:nvPr/>
          </p:nvSpPr>
          <p:spPr>
            <a:xfrm>
              <a:off x="-144371" y="4178775"/>
              <a:ext cx="988665" cy="555511"/>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19"/>
            <p:cNvGrpSpPr/>
            <p:nvPr/>
          </p:nvGrpSpPr>
          <p:grpSpPr>
            <a:xfrm>
              <a:off x="452305" y="4149441"/>
              <a:ext cx="953788" cy="522000"/>
              <a:chOff x="4397850" y="1828025"/>
              <a:chExt cx="686425" cy="375675"/>
            </a:xfrm>
          </p:grpSpPr>
          <p:sp>
            <p:nvSpPr>
              <p:cNvPr id="812" name="Google Shape;812;p19"/>
              <p:cNvSpPr/>
              <p:nvPr/>
            </p:nvSpPr>
            <p:spPr>
              <a:xfrm>
                <a:off x="4708600" y="1828025"/>
                <a:ext cx="375675" cy="375675"/>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19"/>
              <p:cNvGrpSpPr/>
              <p:nvPr/>
            </p:nvGrpSpPr>
            <p:grpSpPr>
              <a:xfrm>
                <a:off x="4397850" y="2027450"/>
                <a:ext cx="528975" cy="84875"/>
                <a:chOff x="4397850" y="2027450"/>
                <a:chExt cx="528975" cy="84875"/>
              </a:xfrm>
            </p:grpSpPr>
            <p:sp>
              <p:nvSpPr>
                <p:cNvPr id="814" name="Google Shape;814;p19"/>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9"/>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9"/>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9"/>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1" name="Google Shape;821;p19"/>
            <p:cNvGrpSpPr/>
            <p:nvPr/>
          </p:nvGrpSpPr>
          <p:grpSpPr>
            <a:xfrm>
              <a:off x="8132209" y="4411456"/>
              <a:ext cx="1299294" cy="251797"/>
              <a:chOff x="5651875" y="2924600"/>
              <a:chExt cx="726025" cy="140700"/>
            </a:xfrm>
          </p:grpSpPr>
          <p:sp>
            <p:nvSpPr>
              <p:cNvPr id="822" name="Google Shape;822;p19"/>
              <p:cNvSpPr/>
              <p:nvPr/>
            </p:nvSpPr>
            <p:spPr>
              <a:xfrm>
                <a:off x="5651875"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9"/>
              <p:cNvSpPr/>
              <p:nvPr/>
            </p:nvSpPr>
            <p:spPr>
              <a:xfrm>
                <a:off x="5751900"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9"/>
              <p:cNvSpPr/>
              <p:nvPr/>
            </p:nvSpPr>
            <p:spPr>
              <a:xfrm>
                <a:off x="5852200" y="2924600"/>
                <a:ext cx="27425" cy="23200"/>
              </a:xfrm>
              <a:custGeom>
                <a:avLst/>
                <a:gdLst/>
                <a:ahLst/>
                <a:cxnLst/>
                <a:rect l="l" t="t" r="r" b="b"/>
                <a:pathLst>
                  <a:path w="1097" h="928" extrusionOk="0">
                    <a:moveTo>
                      <a:pt x="620" y="0"/>
                    </a:moveTo>
                    <a:cubicBezTo>
                      <a:pt x="215" y="0"/>
                      <a:pt x="1" y="500"/>
                      <a:pt x="298" y="786"/>
                    </a:cubicBezTo>
                    <a:cubicBezTo>
                      <a:pt x="392" y="884"/>
                      <a:pt x="511" y="928"/>
                      <a:pt x="627" y="928"/>
                    </a:cubicBezTo>
                    <a:cubicBezTo>
                      <a:pt x="865" y="928"/>
                      <a:pt x="1096" y="745"/>
                      <a:pt x="1096"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9"/>
              <p:cNvSpPr/>
              <p:nvPr/>
            </p:nvSpPr>
            <p:spPr>
              <a:xfrm>
                <a:off x="5952525" y="2924600"/>
                <a:ext cx="27100" cy="23300"/>
              </a:xfrm>
              <a:custGeom>
                <a:avLst/>
                <a:gdLst/>
                <a:ahLst/>
                <a:cxnLst/>
                <a:rect l="l" t="t" r="r" b="b"/>
                <a:pathLst>
                  <a:path w="1084" h="932" extrusionOk="0">
                    <a:moveTo>
                      <a:pt x="619" y="0"/>
                    </a:moveTo>
                    <a:cubicBezTo>
                      <a:pt x="203" y="0"/>
                      <a:pt x="0" y="500"/>
                      <a:pt x="286" y="798"/>
                    </a:cubicBezTo>
                    <a:cubicBezTo>
                      <a:pt x="382" y="890"/>
                      <a:pt x="498" y="931"/>
                      <a:pt x="613" y="931"/>
                    </a:cubicBezTo>
                    <a:cubicBezTo>
                      <a:pt x="854" y="931"/>
                      <a:pt x="1084" y="747"/>
                      <a:pt x="1084" y="465"/>
                    </a:cubicBezTo>
                    <a:cubicBezTo>
                      <a:pt x="1084" y="203"/>
                      <a:pt x="881"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9"/>
              <p:cNvSpPr/>
              <p:nvPr/>
            </p:nvSpPr>
            <p:spPr>
              <a:xfrm>
                <a:off x="6049850" y="2924600"/>
                <a:ext cx="27400" cy="23300"/>
              </a:xfrm>
              <a:custGeom>
                <a:avLst/>
                <a:gdLst/>
                <a:ahLst/>
                <a:cxnLst/>
                <a:rect l="l" t="t" r="r" b="b"/>
                <a:pathLst>
                  <a:path w="1096" h="932" extrusionOk="0">
                    <a:moveTo>
                      <a:pt x="620" y="0"/>
                    </a:moveTo>
                    <a:cubicBezTo>
                      <a:pt x="203" y="0"/>
                      <a:pt x="1" y="500"/>
                      <a:pt x="298" y="798"/>
                    </a:cubicBezTo>
                    <a:cubicBezTo>
                      <a:pt x="394" y="890"/>
                      <a:pt x="511" y="931"/>
                      <a:pt x="625" y="931"/>
                    </a:cubicBezTo>
                    <a:cubicBezTo>
                      <a:pt x="866" y="931"/>
                      <a:pt x="1096" y="747"/>
                      <a:pt x="1096" y="465"/>
                    </a:cubicBezTo>
                    <a:cubicBezTo>
                      <a:pt x="1096"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9"/>
              <p:cNvSpPr/>
              <p:nvPr/>
            </p:nvSpPr>
            <p:spPr>
              <a:xfrm>
                <a:off x="6150150"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9"/>
              <p:cNvSpPr/>
              <p:nvPr/>
            </p:nvSpPr>
            <p:spPr>
              <a:xfrm>
                <a:off x="6250175"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2"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9"/>
              <p:cNvSpPr/>
              <p:nvPr/>
            </p:nvSpPr>
            <p:spPr>
              <a:xfrm>
                <a:off x="6350475" y="2924600"/>
                <a:ext cx="27425" cy="23300"/>
              </a:xfrm>
              <a:custGeom>
                <a:avLst/>
                <a:gdLst/>
                <a:ahLst/>
                <a:cxnLst/>
                <a:rect l="l" t="t" r="r" b="b"/>
                <a:pathLst>
                  <a:path w="1097" h="932" extrusionOk="0">
                    <a:moveTo>
                      <a:pt x="632" y="0"/>
                    </a:moveTo>
                    <a:cubicBezTo>
                      <a:pt x="215" y="0"/>
                      <a:pt x="1" y="500"/>
                      <a:pt x="299" y="798"/>
                    </a:cubicBezTo>
                    <a:cubicBezTo>
                      <a:pt x="394" y="890"/>
                      <a:pt x="511" y="931"/>
                      <a:pt x="625" y="931"/>
                    </a:cubicBezTo>
                    <a:cubicBezTo>
                      <a:pt x="866" y="931"/>
                      <a:pt x="1096" y="747"/>
                      <a:pt x="1096" y="465"/>
                    </a:cubicBezTo>
                    <a:cubicBezTo>
                      <a:pt x="1096"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9"/>
              <p:cNvSpPr/>
              <p:nvPr/>
            </p:nvSpPr>
            <p:spPr>
              <a:xfrm>
                <a:off x="5651875"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9"/>
              <p:cNvSpPr/>
              <p:nvPr/>
            </p:nvSpPr>
            <p:spPr>
              <a:xfrm>
                <a:off x="5751900"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1"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9"/>
              <p:cNvSpPr/>
              <p:nvPr/>
            </p:nvSpPr>
            <p:spPr>
              <a:xfrm>
                <a:off x="5852200" y="3041575"/>
                <a:ext cx="27425" cy="23450"/>
              </a:xfrm>
              <a:custGeom>
                <a:avLst/>
                <a:gdLst/>
                <a:ahLst/>
                <a:cxnLst/>
                <a:rect l="l" t="t" r="r" b="b"/>
                <a:pathLst>
                  <a:path w="1097" h="938" extrusionOk="0">
                    <a:moveTo>
                      <a:pt x="620" y="1"/>
                    </a:moveTo>
                    <a:cubicBezTo>
                      <a:pt x="215" y="1"/>
                      <a:pt x="1" y="512"/>
                      <a:pt x="298" y="798"/>
                    </a:cubicBezTo>
                    <a:cubicBezTo>
                      <a:pt x="391" y="895"/>
                      <a:pt x="507" y="937"/>
                      <a:pt x="622" y="937"/>
                    </a:cubicBezTo>
                    <a:cubicBezTo>
                      <a:pt x="862" y="937"/>
                      <a:pt x="1096" y="751"/>
                      <a:pt x="1096"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a:off x="5952225" y="3041875"/>
                <a:ext cx="27600" cy="23425"/>
              </a:xfrm>
              <a:custGeom>
                <a:avLst/>
                <a:gdLst/>
                <a:ahLst/>
                <a:cxnLst/>
                <a:rect l="l" t="t" r="r" b="b"/>
                <a:pathLst>
                  <a:path w="1104" h="937" extrusionOk="0">
                    <a:moveTo>
                      <a:pt x="631" y="0"/>
                    </a:moveTo>
                    <a:cubicBezTo>
                      <a:pt x="215" y="0"/>
                      <a:pt x="0" y="512"/>
                      <a:pt x="310" y="798"/>
                    </a:cubicBezTo>
                    <a:cubicBezTo>
                      <a:pt x="406" y="894"/>
                      <a:pt x="523" y="937"/>
                      <a:pt x="637" y="937"/>
                    </a:cubicBezTo>
                    <a:cubicBezTo>
                      <a:pt x="877" y="937"/>
                      <a:pt x="1104"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6049850" y="3041575"/>
                <a:ext cx="27400" cy="23500"/>
              </a:xfrm>
              <a:custGeom>
                <a:avLst/>
                <a:gdLst/>
                <a:ahLst/>
                <a:cxnLst/>
                <a:rect l="l" t="t" r="r" b="b"/>
                <a:pathLst>
                  <a:path w="1096" h="940" extrusionOk="0">
                    <a:moveTo>
                      <a:pt x="620" y="1"/>
                    </a:moveTo>
                    <a:cubicBezTo>
                      <a:pt x="203" y="1"/>
                      <a:pt x="1" y="512"/>
                      <a:pt x="298" y="798"/>
                    </a:cubicBezTo>
                    <a:cubicBezTo>
                      <a:pt x="396" y="896"/>
                      <a:pt x="516" y="940"/>
                      <a:pt x="632" y="940"/>
                    </a:cubicBezTo>
                    <a:cubicBezTo>
                      <a:pt x="870" y="940"/>
                      <a:pt x="1096" y="757"/>
                      <a:pt x="1096" y="477"/>
                    </a:cubicBezTo>
                    <a:cubicBezTo>
                      <a:pt x="1096"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9"/>
              <p:cNvSpPr/>
              <p:nvPr/>
            </p:nvSpPr>
            <p:spPr>
              <a:xfrm>
                <a:off x="6150150"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9"/>
              <p:cNvSpPr/>
              <p:nvPr/>
            </p:nvSpPr>
            <p:spPr>
              <a:xfrm>
                <a:off x="6250175"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2"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6350475" y="3041875"/>
                <a:ext cx="27425" cy="23425"/>
              </a:xfrm>
              <a:custGeom>
                <a:avLst/>
                <a:gdLst/>
                <a:ahLst/>
                <a:cxnLst/>
                <a:rect l="l" t="t" r="r" b="b"/>
                <a:pathLst>
                  <a:path w="1097" h="937" extrusionOk="0">
                    <a:moveTo>
                      <a:pt x="632" y="0"/>
                    </a:moveTo>
                    <a:cubicBezTo>
                      <a:pt x="203" y="0"/>
                      <a:pt x="1" y="512"/>
                      <a:pt x="299" y="798"/>
                    </a:cubicBezTo>
                    <a:cubicBezTo>
                      <a:pt x="394" y="894"/>
                      <a:pt x="511" y="937"/>
                      <a:pt x="626" y="937"/>
                    </a:cubicBezTo>
                    <a:cubicBezTo>
                      <a:pt x="866" y="937"/>
                      <a:pt x="1096" y="747"/>
                      <a:pt x="1096" y="465"/>
                    </a:cubicBezTo>
                    <a:cubicBezTo>
                      <a:pt x="1084"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19"/>
            <p:cNvGrpSpPr/>
            <p:nvPr/>
          </p:nvGrpSpPr>
          <p:grpSpPr>
            <a:xfrm>
              <a:off x="8425175" y="337350"/>
              <a:ext cx="345325" cy="345325"/>
              <a:chOff x="3495950" y="1716700"/>
              <a:chExt cx="345325" cy="345325"/>
            </a:xfrm>
          </p:grpSpPr>
          <p:sp>
            <p:nvSpPr>
              <p:cNvPr id="839" name="Google Shape;839;p19"/>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3" name="Google Shape;843;p19"/>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844" name="Google Shape;844;p19"/>
          <p:cNvSpPr txBox="1">
            <a:spLocks noGrp="1"/>
          </p:cNvSpPr>
          <p:nvPr>
            <p:ph type="title" idx="2"/>
          </p:nvPr>
        </p:nvSpPr>
        <p:spPr>
          <a:xfrm>
            <a:off x="3467862" y="2435175"/>
            <a:ext cx="2208300" cy="4365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45" name="Google Shape;845;p19"/>
          <p:cNvSpPr txBox="1">
            <a:spLocks noGrp="1"/>
          </p:cNvSpPr>
          <p:nvPr>
            <p:ph type="title" idx="3"/>
          </p:nvPr>
        </p:nvSpPr>
        <p:spPr>
          <a:xfrm>
            <a:off x="3467862" y="2903943"/>
            <a:ext cx="2208300" cy="64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latin typeface="Nanum Gothic"/>
                <a:ea typeface="Nanum Gothic"/>
                <a:cs typeface="Nanum Gothic"/>
                <a:sym typeface="Nanum Gothic"/>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846" name="Google Shape;846;p19"/>
          <p:cNvSpPr txBox="1">
            <a:spLocks noGrp="1"/>
          </p:cNvSpPr>
          <p:nvPr>
            <p:ph type="title" idx="4"/>
          </p:nvPr>
        </p:nvSpPr>
        <p:spPr>
          <a:xfrm>
            <a:off x="718850" y="2435175"/>
            <a:ext cx="2208300" cy="4365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47" name="Google Shape;847;p19"/>
          <p:cNvSpPr txBox="1">
            <a:spLocks noGrp="1"/>
          </p:cNvSpPr>
          <p:nvPr>
            <p:ph type="title" idx="5"/>
          </p:nvPr>
        </p:nvSpPr>
        <p:spPr>
          <a:xfrm>
            <a:off x="718775" y="2903943"/>
            <a:ext cx="2208300" cy="64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latin typeface="Nanum Gothic"/>
                <a:ea typeface="Nanum Gothic"/>
                <a:cs typeface="Nanum Gothic"/>
                <a:sym typeface="Nanum Gothic"/>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848" name="Google Shape;848;p19"/>
          <p:cNvSpPr txBox="1">
            <a:spLocks noGrp="1"/>
          </p:cNvSpPr>
          <p:nvPr>
            <p:ph type="title" idx="6"/>
          </p:nvPr>
        </p:nvSpPr>
        <p:spPr>
          <a:xfrm>
            <a:off x="6216875" y="2435175"/>
            <a:ext cx="2208300" cy="4365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49" name="Google Shape;849;p19"/>
          <p:cNvSpPr txBox="1">
            <a:spLocks noGrp="1"/>
          </p:cNvSpPr>
          <p:nvPr>
            <p:ph type="title" idx="7"/>
          </p:nvPr>
        </p:nvSpPr>
        <p:spPr>
          <a:xfrm>
            <a:off x="6216875" y="2903943"/>
            <a:ext cx="2208300" cy="64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latin typeface="Nanum Gothic"/>
                <a:ea typeface="Nanum Gothic"/>
                <a:cs typeface="Nanum Gothic"/>
                <a:sym typeface="Nanum Gothic"/>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2">
  <p:cSld name="CUSTOM_2_2">
    <p:spTree>
      <p:nvGrpSpPr>
        <p:cNvPr id="1" name="Shape 850"/>
        <p:cNvGrpSpPr/>
        <p:nvPr/>
      </p:nvGrpSpPr>
      <p:grpSpPr>
        <a:xfrm>
          <a:off x="0" y="0"/>
          <a:ext cx="0" cy="0"/>
          <a:chOff x="0" y="0"/>
          <a:chExt cx="0" cy="0"/>
        </a:xfrm>
      </p:grpSpPr>
      <p:grpSp>
        <p:nvGrpSpPr>
          <p:cNvPr id="851" name="Google Shape;851;p20"/>
          <p:cNvGrpSpPr/>
          <p:nvPr/>
        </p:nvGrpSpPr>
        <p:grpSpPr>
          <a:xfrm>
            <a:off x="0" y="0"/>
            <a:ext cx="9144000" cy="5143500"/>
            <a:chOff x="0" y="0"/>
            <a:chExt cx="9144000" cy="5143500"/>
          </a:xfrm>
        </p:grpSpPr>
        <p:grpSp>
          <p:nvGrpSpPr>
            <p:cNvPr id="852" name="Google Shape;852;p20"/>
            <p:cNvGrpSpPr/>
            <p:nvPr/>
          </p:nvGrpSpPr>
          <p:grpSpPr>
            <a:xfrm>
              <a:off x="8475800" y="4170642"/>
              <a:ext cx="345325" cy="345325"/>
              <a:chOff x="3495950" y="1716700"/>
              <a:chExt cx="345325" cy="345325"/>
            </a:xfrm>
          </p:grpSpPr>
          <p:sp>
            <p:nvSpPr>
              <p:cNvPr id="853" name="Google Shape;853;p20"/>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0"/>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0"/>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0"/>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20"/>
            <p:cNvSpPr/>
            <p:nvPr/>
          </p:nvSpPr>
          <p:spPr>
            <a:xfrm rot="10800000">
              <a:off x="6024" y="4515976"/>
              <a:ext cx="1184273" cy="281349"/>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 name="Google Shape;858;p20"/>
            <p:cNvGrpSpPr/>
            <p:nvPr/>
          </p:nvGrpSpPr>
          <p:grpSpPr>
            <a:xfrm>
              <a:off x="7569836" y="4576321"/>
              <a:ext cx="1001403" cy="160677"/>
              <a:chOff x="4397850" y="2027450"/>
              <a:chExt cx="528975" cy="84875"/>
            </a:xfrm>
          </p:grpSpPr>
          <p:sp>
            <p:nvSpPr>
              <p:cNvPr id="859" name="Google Shape;859;p20"/>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0"/>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0"/>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0"/>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0"/>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0"/>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0"/>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6" name="Google Shape;866;p20"/>
            <p:cNvCxnSpPr/>
            <p:nvPr/>
          </p:nvCxnSpPr>
          <p:spPr>
            <a:xfrm>
              <a:off x="7734900" y="966450"/>
              <a:ext cx="1391400" cy="0"/>
            </a:xfrm>
            <a:prstGeom prst="straightConnector1">
              <a:avLst/>
            </a:prstGeom>
            <a:noFill/>
            <a:ln w="9525" cap="flat" cmpd="sng">
              <a:solidFill>
                <a:schemeClr val="dk2"/>
              </a:solidFill>
              <a:prstDash val="solid"/>
              <a:round/>
              <a:headEnd type="none" w="med" len="med"/>
              <a:tailEnd type="none" w="med" len="med"/>
            </a:ln>
          </p:spPr>
        </p:cxnSp>
        <p:sp>
          <p:nvSpPr>
            <p:cNvPr id="867" name="Google Shape;867;p20"/>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20"/>
            <p:cNvGrpSpPr/>
            <p:nvPr/>
          </p:nvGrpSpPr>
          <p:grpSpPr>
            <a:xfrm>
              <a:off x="83159" y="410945"/>
              <a:ext cx="1169970" cy="555496"/>
              <a:chOff x="949800" y="1738125"/>
              <a:chExt cx="825725" cy="392050"/>
            </a:xfrm>
          </p:grpSpPr>
          <p:sp>
            <p:nvSpPr>
              <p:cNvPr id="869" name="Google Shape;869;p20"/>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0"/>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0"/>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0"/>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0"/>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0"/>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0"/>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0"/>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0"/>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0"/>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0"/>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0"/>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0"/>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0"/>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0"/>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0"/>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0"/>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0"/>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0"/>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0"/>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0"/>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0"/>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0"/>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0"/>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0"/>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0"/>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0"/>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0"/>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0"/>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0"/>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0"/>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0"/>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1" name="Google Shape;901;p20"/>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902" name="Google Shape;902;p20"/>
          <p:cNvSpPr txBox="1">
            <a:spLocks noGrp="1"/>
          </p:cNvSpPr>
          <p:nvPr>
            <p:ph type="title" idx="2"/>
          </p:nvPr>
        </p:nvSpPr>
        <p:spPr>
          <a:xfrm>
            <a:off x="3366409" y="2872944"/>
            <a:ext cx="2411100" cy="4365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03" name="Google Shape;903;p20"/>
          <p:cNvSpPr txBox="1">
            <a:spLocks noGrp="1"/>
          </p:cNvSpPr>
          <p:nvPr>
            <p:ph type="title" idx="3"/>
          </p:nvPr>
        </p:nvSpPr>
        <p:spPr>
          <a:xfrm>
            <a:off x="3366406" y="3309444"/>
            <a:ext cx="2411100" cy="86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latin typeface="Nanum Gothic"/>
                <a:ea typeface="Nanum Gothic"/>
                <a:cs typeface="Nanum Gothic"/>
                <a:sym typeface="Nanum Gothic"/>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904" name="Google Shape;904;p20"/>
          <p:cNvSpPr txBox="1">
            <a:spLocks noGrp="1"/>
          </p:cNvSpPr>
          <p:nvPr>
            <p:ph type="title" idx="4"/>
          </p:nvPr>
        </p:nvSpPr>
        <p:spPr>
          <a:xfrm>
            <a:off x="693646" y="2872944"/>
            <a:ext cx="2411100" cy="4365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05" name="Google Shape;905;p20"/>
          <p:cNvSpPr txBox="1">
            <a:spLocks noGrp="1"/>
          </p:cNvSpPr>
          <p:nvPr>
            <p:ph type="title" idx="5"/>
          </p:nvPr>
        </p:nvSpPr>
        <p:spPr>
          <a:xfrm>
            <a:off x="693550" y="3309444"/>
            <a:ext cx="2411100" cy="86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latin typeface="Nanum Gothic"/>
                <a:ea typeface="Nanum Gothic"/>
                <a:cs typeface="Nanum Gothic"/>
                <a:sym typeface="Nanum Gothic"/>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906" name="Google Shape;906;p20"/>
          <p:cNvSpPr txBox="1">
            <a:spLocks noGrp="1"/>
          </p:cNvSpPr>
          <p:nvPr>
            <p:ph type="title" idx="6"/>
          </p:nvPr>
        </p:nvSpPr>
        <p:spPr>
          <a:xfrm>
            <a:off x="6039145" y="2872944"/>
            <a:ext cx="2411100" cy="4365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07" name="Google Shape;907;p20"/>
          <p:cNvSpPr txBox="1">
            <a:spLocks noGrp="1"/>
          </p:cNvSpPr>
          <p:nvPr>
            <p:ph type="title" idx="7"/>
          </p:nvPr>
        </p:nvSpPr>
        <p:spPr>
          <a:xfrm>
            <a:off x="6039203" y="3309444"/>
            <a:ext cx="2411100" cy="86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latin typeface="Nanum Gothic"/>
                <a:ea typeface="Nanum Gothic"/>
                <a:cs typeface="Nanum Gothic"/>
                <a:sym typeface="Nanum Gothic"/>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908" name="Google Shape;908;p20"/>
          <p:cNvSpPr txBox="1">
            <a:spLocks noGrp="1"/>
          </p:cNvSpPr>
          <p:nvPr>
            <p:ph type="title" idx="8" hasCustomPrompt="1"/>
          </p:nvPr>
        </p:nvSpPr>
        <p:spPr>
          <a:xfrm>
            <a:off x="1417050" y="1735494"/>
            <a:ext cx="9642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solidFill>
                  <a:schemeClr val="dk2"/>
                </a:solidFill>
                <a:latin typeface="Nanum Gothic"/>
                <a:ea typeface="Nanum Gothic"/>
                <a:cs typeface="Nanum Gothic"/>
                <a:sym typeface="Nanum Gothic"/>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09" name="Google Shape;909;p20"/>
          <p:cNvSpPr txBox="1">
            <a:spLocks noGrp="1"/>
          </p:cNvSpPr>
          <p:nvPr>
            <p:ph type="title" idx="9" hasCustomPrompt="1"/>
          </p:nvPr>
        </p:nvSpPr>
        <p:spPr>
          <a:xfrm>
            <a:off x="4089875" y="1735494"/>
            <a:ext cx="9642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solidFill>
                  <a:schemeClr val="dk2"/>
                </a:solidFill>
                <a:latin typeface="Nanum Gothic"/>
                <a:ea typeface="Nanum Gothic"/>
                <a:cs typeface="Nanum Gothic"/>
                <a:sym typeface="Nanum Gothic"/>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10" name="Google Shape;910;p20"/>
          <p:cNvSpPr txBox="1">
            <a:spLocks noGrp="1"/>
          </p:cNvSpPr>
          <p:nvPr>
            <p:ph type="title" idx="13" hasCustomPrompt="1"/>
          </p:nvPr>
        </p:nvSpPr>
        <p:spPr>
          <a:xfrm>
            <a:off x="6762625" y="1735494"/>
            <a:ext cx="9642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solidFill>
                  <a:schemeClr val="dk2"/>
                </a:solidFill>
                <a:latin typeface="Nanum Gothic"/>
                <a:ea typeface="Nanum Gothic"/>
                <a:cs typeface="Nanum Gothic"/>
                <a:sym typeface="Nanum Gothic"/>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1020"/>
        <p:cNvGrpSpPr/>
        <p:nvPr/>
      </p:nvGrpSpPr>
      <p:grpSpPr>
        <a:xfrm>
          <a:off x="0" y="0"/>
          <a:ext cx="0" cy="0"/>
          <a:chOff x="0" y="0"/>
          <a:chExt cx="0" cy="0"/>
        </a:xfrm>
      </p:grpSpPr>
      <p:grpSp>
        <p:nvGrpSpPr>
          <p:cNvPr id="1021" name="Google Shape;1021;p23"/>
          <p:cNvGrpSpPr/>
          <p:nvPr/>
        </p:nvGrpSpPr>
        <p:grpSpPr>
          <a:xfrm>
            <a:off x="0" y="0"/>
            <a:ext cx="9144000" cy="5143500"/>
            <a:chOff x="0" y="0"/>
            <a:chExt cx="9144000" cy="5143500"/>
          </a:xfrm>
        </p:grpSpPr>
        <p:grpSp>
          <p:nvGrpSpPr>
            <p:cNvPr id="1022" name="Google Shape;1022;p23"/>
            <p:cNvGrpSpPr/>
            <p:nvPr/>
          </p:nvGrpSpPr>
          <p:grpSpPr>
            <a:xfrm>
              <a:off x="7549869" y="2629482"/>
              <a:ext cx="1169970" cy="555496"/>
              <a:chOff x="949800" y="1738125"/>
              <a:chExt cx="825725" cy="392050"/>
            </a:xfrm>
          </p:grpSpPr>
          <p:sp>
            <p:nvSpPr>
              <p:cNvPr id="1023" name="Google Shape;1023;p23"/>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3"/>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3"/>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3"/>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3"/>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3"/>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23"/>
            <p:cNvSpPr/>
            <p:nvPr/>
          </p:nvSpPr>
          <p:spPr>
            <a:xfrm flipH="1">
              <a:off x="4124579" y="3291048"/>
              <a:ext cx="1594116" cy="678658"/>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rot="10800000" flipH="1">
              <a:off x="7549879" y="1007148"/>
              <a:ext cx="1594116" cy="678658"/>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23"/>
            <p:cNvGrpSpPr/>
            <p:nvPr/>
          </p:nvGrpSpPr>
          <p:grpSpPr>
            <a:xfrm>
              <a:off x="438855" y="394177"/>
              <a:ext cx="953788" cy="522000"/>
              <a:chOff x="4397850" y="1828025"/>
              <a:chExt cx="686425" cy="375675"/>
            </a:xfrm>
          </p:grpSpPr>
          <p:sp>
            <p:nvSpPr>
              <p:cNvPr id="1059" name="Google Shape;1059;p23"/>
              <p:cNvSpPr/>
              <p:nvPr/>
            </p:nvSpPr>
            <p:spPr>
              <a:xfrm>
                <a:off x="4708600" y="1828025"/>
                <a:ext cx="375675" cy="375675"/>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23"/>
              <p:cNvGrpSpPr/>
              <p:nvPr/>
            </p:nvGrpSpPr>
            <p:grpSpPr>
              <a:xfrm>
                <a:off x="4397850" y="2027450"/>
                <a:ext cx="528975" cy="84875"/>
                <a:chOff x="4397850" y="2027450"/>
                <a:chExt cx="528975" cy="84875"/>
              </a:xfrm>
            </p:grpSpPr>
            <p:sp>
              <p:nvSpPr>
                <p:cNvPr id="1061" name="Google Shape;1061;p23"/>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8" name="Google Shape;1068;p23"/>
            <p:cNvGrpSpPr/>
            <p:nvPr/>
          </p:nvGrpSpPr>
          <p:grpSpPr>
            <a:xfrm>
              <a:off x="93348" y="4266031"/>
              <a:ext cx="1299294" cy="251797"/>
              <a:chOff x="5651875" y="2924600"/>
              <a:chExt cx="726025" cy="140700"/>
            </a:xfrm>
          </p:grpSpPr>
          <p:sp>
            <p:nvSpPr>
              <p:cNvPr id="1069" name="Google Shape;1069;p23"/>
              <p:cNvSpPr/>
              <p:nvPr/>
            </p:nvSpPr>
            <p:spPr>
              <a:xfrm>
                <a:off x="5651875"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5751900"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5852200" y="2924600"/>
                <a:ext cx="27425" cy="23200"/>
              </a:xfrm>
              <a:custGeom>
                <a:avLst/>
                <a:gdLst/>
                <a:ahLst/>
                <a:cxnLst/>
                <a:rect l="l" t="t" r="r" b="b"/>
                <a:pathLst>
                  <a:path w="1097" h="928" extrusionOk="0">
                    <a:moveTo>
                      <a:pt x="620" y="0"/>
                    </a:moveTo>
                    <a:cubicBezTo>
                      <a:pt x="215" y="0"/>
                      <a:pt x="1" y="500"/>
                      <a:pt x="298" y="786"/>
                    </a:cubicBezTo>
                    <a:cubicBezTo>
                      <a:pt x="392" y="884"/>
                      <a:pt x="511" y="928"/>
                      <a:pt x="627" y="928"/>
                    </a:cubicBezTo>
                    <a:cubicBezTo>
                      <a:pt x="865" y="928"/>
                      <a:pt x="1096" y="745"/>
                      <a:pt x="1096"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5952525" y="2924600"/>
                <a:ext cx="27100" cy="23300"/>
              </a:xfrm>
              <a:custGeom>
                <a:avLst/>
                <a:gdLst/>
                <a:ahLst/>
                <a:cxnLst/>
                <a:rect l="l" t="t" r="r" b="b"/>
                <a:pathLst>
                  <a:path w="1084" h="932" extrusionOk="0">
                    <a:moveTo>
                      <a:pt x="619" y="0"/>
                    </a:moveTo>
                    <a:cubicBezTo>
                      <a:pt x="203" y="0"/>
                      <a:pt x="0" y="500"/>
                      <a:pt x="286" y="798"/>
                    </a:cubicBezTo>
                    <a:cubicBezTo>
                      <a:pt x="382" y="890"/>
                      <a:pt x="498" y="931"/>
                      <a:pt x="613" y="931"/>
                    </a:cubicBezTo>
                    <a:cubicBezTo>
                      <a:pt x="854" y="931"/>
                      <a:pt x="1084" y="747"/>
                      <a:pt x="1084" y="465"/>
                    </a:cubicBezTo>
                    <a:cubicBezTo>
                      <a:pt x="1084" y="203"/>
                      <a:pt x="881"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a:off x="6049850" y="2924600"/>
                <a:ext cx="27400" cy="23300"/>
              </a:xfrm>
              <a:custGeom>
                <a:avLst/>
                <a:gdLst/>
                <a:ahLst/>
                <a:cxnLst/>
                <a:rect l="l" t="t" r="r" b="b"/>
                <a:pathLst>
                  <a:path w="1096" h="932" extrusionOk="0">
                    <a:moveTo>
                      <a:pt x="620" y="0"/>
                    </a:moveTo>
                    <a:cubicBezTo>
                      <a:pt x="203" y="0"/>
                      <a:pt x="1" y="500"/>
                      <a:pt x="298" y="798"/>
                    </a:cubicBezTo>
                    <a:cubicBezTo>
                      <a:pt x="394" y="890"/>
                      <a:pt x="511" y="931"/>
                      <a:pt x="625" y="931"/>
                    </a:cubicBezTo>
                    <a:cubicBezTo>
                      <a:pt x="866" y="931"/>
                      <a:pt x="1096" y="747"/>
                      <a:pt x="1096" y="465"/>
                    </a:cubicBezTo>
                    <a:cubicBezTo>
                      <a:pt x="1096"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a:off x="6150150"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6250175"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2"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6350475" y="2924600"/>
                <a:ext cx="27425" cy="23300"/>
              </a:xfrm>
              <a:custGeom>
                <a:avLst/>
                <a:gdLst/>
                <a:ahLst/>
                <a:cxnLst/>
                <a:rect l="l" t="t" r="r" b="b"/>
                <a:pathLst>
                  <a:path w="1097" h="932" extrusionOk="0">
                    <a:moveTo>
                      <a:pt x="632" y="0"/>
                    </a:moveTo>
                    <a:cubicBezTo>
                      <a:pt x="215" y="0"/>
                      <a:pt x="1" y="500"/>
                      <a:pt x="299" y="798"/>
                    </a:cubicBezTo>
                    <a:cubicBezTo>
                      <a:pt x="394" y="890"/>
                      <a:pt x="511" y="931"/>
                      <a:pt x="625" y="931"/>
                    </a:cubicBezTo>
                    <a:cubicBezTo>
                      <a:pt x="866" y="931"/>
                      <a:pt x="1096" y="747"/>
                      <a:pt x="1096" y="465"/>
                    </a:cubicBezTo>
                    <a:cubicBezTo>
                      <a:pt x="1096"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5651875"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5751900"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1"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5852200" y="3041575"/>
                <a:ext cx="27425" cy="23450"/>
              </a:xfrm>
              <a:custGeom>
                <a:avLst/>
                <a:gdLst/>
                <a:ahLst/>
                <a:cxnLst/>
                <a:rect l="l" t="t" r="r" b="b"/>
                <a:pathLst>
                  <a:path w="1097" h="938" extrusionOk="0">
                    <a:moveTo>
                      <a:pt x="620" y="1"/>
                    </a:moveTo>
                    <a:cubicBezTo>
                      <a:pt x="215" y="1"/>
                      <a:pt x="1" y="512"/>
                      <a:pt x="298" y="798"/>
                    </a:cubicBezTo>
                    <a:cubicBezTo>
                      <a:pt x="391" y="895"/>
                      <a:pt x="507" y="937"/>
                      <a:pt x="622" y="937"/>
                    </a:cubicBezTo>
                    <a:cubicBezTo>
                      <a:pt x="862" y="937"/>
                      <a:pt x="1096" y="751"/>
                      <a:pt x="1096"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5952225" y="3041875"/>
                <a:ext cx="27600" cy="23425"/>
              </a:xfrm>
              <a:custGeom>
                <a:avLst/>
                <a:gdLst/>
                <a:ahLst/>
                <a:cxnLst/>
                <a:rect l="l" t="t" r="r" b="b"/>
                <a:pathLst>
                  <a:path w="1104" h="937" extrusionOk="0">
                    <a:moveTo>
                      <a:pt x="631" y="0"/>
                    </a:moveTo>
                    <a:cubicBezTo>
                      <a:pt x="215" y="0"/>
                      <a:pt x="0" y="512"/>
                      <a:pt x="310" y="798"/>
                    </a:cubicBezTo>
                    <a:cubicBezTo>
                      <a:pt x="406" y="894"/>
                      <a:pt x="523" y="937"/>
                      <a:pt x="637" y="937"/>
                    </a:cubicBezTo>
                    <a:cubicBezTo>
                      <a:pt x="877" y="937"/>
                      <a:pt x="1104"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6049850" y="3041575"/>
                <a:ext cx="27400" cy="23500"/>
              </a:xfrm>
              <a:custGeom>
                <a:avLst/>
                <a:gdLst/>
                <a:ahLst/>
                <a:cxnLst/>
                <a:rect l="l" t="t" r="r" b="b"/>
                <a:pathLst>
                  <a:path w="1096" h="940" extrusionOk="0">
                    <a:moveTo>
                      <a:pt x="620" y="1"/>
                    </a:moveTo>
                    <a:cubicBezTo>
                      <a:pt x="203" y="1"/>
                      <a:pt x="1" y="512"/>
                      <a:pt x="298" y="798"/>
                    </a:cubicBezTo>
                    <a:cubicBezTo>
                      <a:pt x="396" y="896"/>
                      <a:pt x="516" y="940"/>
                      <a:pt x="632" y="940"/>
                    </a:cubicBezTo>
                    <a:cubicBezTo>
                      <a:pt x="870" y="940"/>
                      <a:pt x="1096" y="757"/>
                      <a:pt x="1096" y="477"/>
                    </a:cubicBezTo>
                    <a:cubicBezTo>
                      <a:pt x="1096"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6150150"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6250175"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2"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6350475" y="3041875"/>
                <a:ext cx="27425" cy="23425"/>
              </a:xfrm>
              <a:custGeom>
                <a:avLst/>
                <a:gdLst/>
                <a:ahLst/>
                <a:cxnLst/>
                <a:rect l="l" t="t" r="r" b="b"/>
                <a:pathLst>
                  <a:path w="1097" h="937" extrusionOk="0">
                    <a:moveTo>
                      <a:pt x="632" y="0"/>
                    </a:moveTo>
                    <a:cubicBezTo>
                      <a:pt x="203" y="0"/>
                      <a:pt x="1" y="512"/>
                      <a:pt x="299" y="798"/>
                    </a:cubicBezTo>
                    <a:cubicBezTo>
                      <a:pt x="394" y="894"/>
                      <a:pt x="511" y="937"/>
                      <a:pt x="626" y="937"/>
                    </a:cubicBezTo>
                    <a:cubicBezTo>
                      <a:pt x="866" y="937"/>
                      <a:pt x="1096" y="747"/>
                      <a:pt x="1096" y="465"/>
                    </a:cubicBezTo>
                    <a:cubicBezTo>
                      <a:pt x="1084"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23"/>
            <p:cNvGrpSpPr/>
            <p:nvPr/>
          </p:nvGrpSpPr>
          <p:grpSpPr>
            <a:xfrm>
              <a:off x="8212684" y="4128669"/>
              <a:ext cx="435817" cy="436463"/>
              <a:chOff x="1300150" y="626450"/>
              <a:chExt cx="739299" cy="740647"/>
            </a:xfrm>
          </p:grpSpPr>
          <p:sp>
            <p:nvSpPr>
              <p:cNvPr id="1086" name="Google Shape;1086;p23"/>
              <p:cNvSpPr/>
              <p:nvPr/>
            </p:nvSpPr>
            <p:spPr>
              <a:xfrm>
                <a:off x="1300150"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1087" name="Google Shape;1087;p23"/>
              <p:cNvSpPr/>
              <p:nvPr/>
            </p:nvSpPr>
            <p:spPr>
              <a:xfrm rot="5400000">
                <a:off x="1866246"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1088" name="Google Shape;1088;p23"/>
              <p:cNvSpPr/>
              <p:nvPr/>
            </p:nvSpPr>
            <p:spPr>
              <a:xfrm rot="10800000">
                <a:off x="1866684"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1089" name="Google Shape;1089;p23"/>
              <p:cNvSpPr/>
              <p:nvPr/>
            </p:nvSpPr>
            <p:spPr>
              <a:xfrm rot="-5400000">
                <a:off x="1300587"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grpSp>
        <p:grpSp>
          <p:nvGrpSpPr>
            <p:cNvPr id="1090" name="Google Shape;1090;p23"/>
            <p:cNvGrpSpPr/>
            <p:nvPr/>
          </p:nvGrpSpPr>
          <p:grpSpPr>
            <a:xfrm>
              <a:off x="540725" y="1650250"/>
              <a:ext cx="345325" cy="345325"/>
              <a:chOff x="3495950" y="1716700"/>
              <a:chExt cx="345325" cy="345325"/>
            </a:xfrm>
          </p:grpSpPr>
          <p:sp>
            <p:nvSpPr>
              <p:cNvPr id="1091" name="Google Shape;1091;p23"/>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5" name="Google Shape;1095;p23"/>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2600"/>
              <a:buNone/>
              <a:defRPr sz="2600"/>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a:endParaRPr/>
          </a:p>
        </p:txBody>
      </p:sp>
      <p:sp>
        <p:nvSpPr>
          <p:cNvPr id="1096" name="Google Shape;1096;p23"/>
          <p:cNvSpPr txBox="1">
            <a:spLocks noGrp="1"/>
          </p:cNvSpPr>
          <p:nvPr>
            <p:ph type="subTitle" idx="1"/>
          </p:nvPr>
        </p:nvSpPr>
        <p:spPr>
          <a:xfrm>
            <a:off x="734750" y="2298500"/>
            <a:ext cx="2706000" cy="1396800"/>
          </a:xfrm>
          <a:prstGeom prst="rect">
            <a:avLst/>
          </a:prstGeom>
        </p:spPr>
        <p:txBody>
          <a:bodyPr spcFirstLastPara="1" wrap="square" lIns="91425" tIns="91425" rIns="91425" bIns="91425" anchor="t" anchorCtr="0">
            <a:noAutofit/>
          </a:bodyPr>
          <a:lstStyle>
            <a:lvl1pPr lvl="0">
              <a:spcBef>
                <a:spcPts val="0"/>
              </a:spcBef>
              <a:spcAft>
                <a:spcPts val="0"/>
              </a:spcAft>
              <a:buSzPts val="1500"/>
              <a:buNone/>
              <a:defRPr sz="1500">
                <a:solidFill>
                  <a:schemeClr val="dk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196"/>
        <p:cNvGrpSpPr/>
        <p:nvPr/>
      </p:nvGrpSpPr>
      <p:grpSpPr>
        <a:xfrm>
          <a:off x="0" y="0"/>
          <a:ext cx="0" cy="0"/>
          <a:chOff x="0" y="0"/>
          <a:chExt cx="0" cy="0"/>
        </a:xfrm>
      </p:grpSpPr>
      <p:grpSp>
        <p:nvGrpSpPr>
          <p:cNvPr id="1197" name="Google Shape;1197;p26"/>
          <p:cNvGrpSpPr/>
          <p:nvPr/>
        </p:nvGrpSpPr>
        <p:grpSpPr>
          <a:xfrm>
            <a:off x="0" y="0"/>
            <a:ext cx="9144000" cy="5143500"/>
            <a:chOff x="0" y="0"/>
            <a:chExt cx="9144000" cy="5143500"/>
          </a:xfrm>
        </p:grpSpPr>
        <p:grpSp>
          <p:nvGrpSpPr>
            <p:cNvPr id="1198" name="Google Shape;1198;p26"/>
            <p:cNvGrpSpPr/>
            <p:nvPr/>
          </p:nvGrpSpPr>
          <p:grpSpPr>
            <a:xfrm>
              <a:off x="8475800" y="4170642"/>
              <a:ext cx="345325" cy="345325"/>
              <a:chOff x="3495950" y="1716700"/>
              <a:chExt cx="345325" cy="345325"/>
            </a:xfrm>
          </p:grpSpPr>
          <p:sp>
            <p:nvSpPr>
              <p:cNvPr id="1199" name="Google Shape;1199;p26"/>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26"/>
            <p:cNvSpPr/>
            <p:nvPr/>
          </p:nvSpPr>
          <p:spPr>
            <a:xfrm rot="10800000">
              <a:off x="6024" y="4515976"/>
              <a:ext cx="1184273" cy="281349"/>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26"/>
            <p:cNvGrpSpPr/>
            <p:nvPr/>
          </p:nvGrpSpPr>
          <p:grpSpPr>
            <a:xfrm>
              <a:off x="7569836" y="4576321"/>
              <a:ext cx="1001403" cy="160677"/>
              <a:chOff x="4397850" y="2027450"/>
              <a:chExt cx="528975" cy="84875"/>
            </a:xfrm>
          </p:grpSpPr>
          <p:sp>
            <p:nvSpPr>
              <p:cNvPr id="1205" name="Google Shape;1205;p26"/>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6"/>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6"/>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6"/>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12" name="Google Shape;1212;p26"/>
            <p:cNvCxnSpPr/>
            <p:nvPr/>
          </p:nvCxnSpPr>
          <p:spPr>
            <a:xfrm>
              <a:off x="7734900" y="966450"/>
              <a:ext cx="1391400" cy="0"/>
            </a:xfrm>
            <a:prstGeom prst="straightConnector1">
              <a:avLst/>
            </a:prstGeom>
            <a:noFill/>
            <a:ln w="9525" cap="flat" cmpd="sng">
              <a:solidFill>
                <a:schemeClr val="dk2"/>
              </a:solidFill>
              <a:prstDash val="solid"/>
              <a:round/>
              <a:headEnd type="none" w="med" len="med"/>
              <a:tailEnd type="none" w="med" len="med"/>
            </a:ln>
          </p:spPr>
        </p:cxnSp>
        <p:sp>
          <p:nvSpPr>
            <p:cNvPr id="1213" name="Google Shape;1213;p26"/>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 name="Google Shape;1214;p26"/>
            <p:cNvGrpSpPr/>
            <p:nvPr/>
          </p:nvGrpSpPr>
          <p:grpSpPr>
            <a:xfrm>
              <a:off x="83159" y="410945"/>
              <a:ext cx="1169970" cy="555496"/>
              <a:chOff x="949800" y="1738125"/>
              <a:chExt cx="825725" cy="392050"/>
            </a:xfrm>
          </p:grpSpPr>
          <p:sp>
            <p:nvSpPr>
              <p:cNvPr id="1215" name="Google Shape;1215;p26"/>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6"/>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6"/>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6"/>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6"/>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6"/>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6"/>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6"/>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6"/>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6"/>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6"/>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6"/>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6"/>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6"/>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6"/>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6"/>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6"/>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6"/>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6"/>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6"/>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6"/>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6"/>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6"/>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6"/>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6"/>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6"/>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6"/>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6"/>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6"/>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6"/>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6"/>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247"/>
        <p:cNvGrpSpPr/>
        <p:nvPr/>
      </p:nvGrpSpPr>
      <p:grpSpPr>
        <a:xfrm>
          <a:off x="0" y="0"/>
          <a:ext cx="0" cy="0"/>
          <a:chOff x="0" y="0"/>
          <a:chExt cx="0" cy="0"/>
        </a:xfrm>
      </p:grpSpPr>
      <p:grpSp>
        <p:nvGrpSpPr>
          <p:cNvPr id="1248" name="Google Shape;1248;p27"/>
          <p:cNvGrpSpPr/>
          <p:nvPr/>
        </p:nvGrpSpPr>
        <p:grpSpPr>
          <a:xfrm>
            <a:off x="-292956" y="0"/>
            <a:ext cx="9675516" cy="5143500"/>
            <a:chOff x="-292956" y="0"/>
            <a:chExt cx="9675516" cy="5143500"/>
          </a:xfrm>
        </p:grpSpPr>
        <p:sp>
          <p:nvSpPr>
            <p:cNvPr id="1249" name="Google Shape;1249;p27"/>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rot="10800000" flipH="1">
              <a:off x="8330613" y="4549575"/>
              <a:ext cx="1051948" cy="314048"/>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27"/>
            <p:cNvGrpSpPr/>
            <p:nvPr/>
          </p:nvGrpSpPr>
          <p:grpSpPr>
            <a:xfrm>
              <a:off x="-292956" y="318431"/>
              <a:ext cx="1299294" cy="251797"/>
              <a:chOff x="5651875" y="2924600"/>
              <a:chExt cx="726025" cy="140700"/>
            </a:xfrm>
          </p:grpSpPr>
          <p:sp>
            <p:nvSpPr>
              <p:cNvPr id="1252" name="Google Shape;1252;p27"/>
              <p:cNvSpPr/>
              <p:nvPr/>
            </p:nvSpPr>
            <p:spPr>
              <a:xfrm>
                <a:off x="5651875"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5751900"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5852200" y="2924600"/>
                <a:ext cx="27425" cy="23200"/>
              </a:xfrm>
              <a:custGeom>
                <a:avLst/>
                <a:gdLst/>
                <a:ahLst/>
                <a:cxnLst/>
                <a:rect l="l" t="t" r="r" b="b"/>
                <a:pathLst>
                  <a:path w="1097" h="928" extrusionOk="0">
                    <a:moveTo>
                      <a:pt x="620" y="0"/>
                    </a:moveTo>
                    <a:cubicBezTo>
                      <a:pt x="215" y="0"/>
                      <a:pt x="1" y="500"/>
                      <a:pt x="298" y="786"/>
                    </a:cubicBezTo>
                    <a:cubicBezTo>
                      <a:pt x="392" y="884"/>
                      <a:pt x="511" y="928"/>
                      <a:pt x="627" y="928"/>
                    </a:cubicBezTo>
                    <a:cubicBezTo>
                      <a:pt x="865" y="928"/>
                      <a:pt x="1096" y="745"/>
                      <a:pt x="1096"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5952525" y="2924600"/>
                <a:ext cx="27100" cy="23300"/>
              </a:xfrm>
              <a:custGeom>
                <a:avLst/>
                <a:gdLst/>
                <a:ahLst/>
                <a:cxnLst/>
                <a:rect l="l" t="t" r="r" b="b"/>
                <a:pathLst>
                  <a:path w="1084" h="932" extrusionOk="0">
                    <a:moveTo>
                      <a:pt x="619" y="0"/>
                    </a:moveTo>
                    <a:cubicBezTo>
                      <a:pt x="203" y="0"/>
                      <a:pt x="0" y="500"/>
                      <a:pt x="286" y="798"/>
                    </a:cubicBezTo>
                    <a:cubicBezTo>
                      <a:pt x="382" y="890"/>
                      <a:pt x="498" y="931"/>
                      <a:pt x="613" y="931"/>
                    </a:cubicBezTo>
                    <a:cubicBezTo>
                      <a:pt x="854" y="931"/>
                      <a:pt x="1084" y="747"/>
                      <a:pt x="1084" y="465"/>
                    </a:cubicBezTo>
                    <a:cubicBezTo>
                      <a:pt x="1084" y="203"/>
                      <a:pt x="881"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6049850" y="2924600"/>
                <a:ext cx="27400" cy="23300"/>
              </a:xfrm>
              <a:custGeom>
                <a:avLst/>
                <a:gdLst/>
                <a:ahLst/>
                <a:cxnLst/>
                <a:rect l="l" t="t" r="r" b="b"/>
                <a:pathLst>
                  <a:path w="1096" h="932" extrusionOk="0">
                    <a:moveTo>
                      <a:pt x="620" y="0"/>
                    </a:moveTo>
                    <a:cubicBezTo>
                      <a:pt x="203" y="0"/>
                      <a:pt x="1" y="500"/>
                      <a:pt x="298" y="798"/>
                    </a:cubicBezTo>
                    <a:cubicBezTo>
                      <a:pt x="394" y="890"/>
                      <a:pt x="511" y="931"/>
                      <a:pt x="625" y="931"/>
                    </a:cubicBezTo>
                    <a:cubicBezTo>
                      <a:pt x="866" y="931"/>
                      <a:pt x="1096" y="747"/>
                      <a:pt x="1096" y="465"/>
                    </a:cubicBezTo>
                    <a:cubicBezTo>
                      <a:pt x="1096"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6150150"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6250175"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2"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6350475" y="2924600"/>
                <a:ext cx="27425" cy="23300"/>
              </a:xfrm>
              <a:custGeom>
                <a:avLst/>
                <a:gdLst/>
                <a:ahLst/>
                <a:cxnLst/>
                <a:rect l="l" t="t" r="r" b="b"/>
                <a:pathLst>
                  <a:path w="1097" h="932" extrusionOk="0">
                    <a:moveTo>
                      <a:pt x="632" y="0"/>
                    </a:moveTo>
                    <a:cubicBezTo>
                      <a:pt x="215" y="0"/>
                      <a:pt x="1" y="500"/>
                      <a:pt x="299" y="798"/>
                    </a:cubicBezTo>
                    <a:cubicBezTo>
                      <a:pt x="394" y="890"/>
                      <a:pt x="511" y="931"/>
                      <a:pt x="625" y="931"/>
                    </a:cubicBezTo>
                    <a:cubicBezTo>
                      <a:pt x="866" y="931"/>
                      <a:pt x="1096" y="747"/>
                      <a:pt x="1096" y="465"/>
                    </a:cubicBezTo>
                    <a:cubicBezTo>
                      <a:pt x="1096"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5651875"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5751900"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1"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5852200" y="3041575"/>
                <a:ext cx="27425" cy="23450"/>
              </a:xfrm>
              <a:custGeom>
                <a:avLst/>
                <a:gdLst/>
                <a:ahLst/>
                <a:cxnLst/>
                <a:rect l="l" t="t" r="r" b="b"/>
                <a:pathLst>
                  <a:path w="1097" h="938" extrusionOk="0">
                    <a:moveTo>
                      <a:pt x="620" y="1"/>
                    </a:moveTo>
                    <a:cubicBezTo>
                      <a:pt x="215" y="1"/>
                      <a:pt x="1" y="512"/>
                      <a:pt x="298" y="798"/>
                    </a:cubicBezTo>
                    <a:cubicBezTo>
                      <a:pt x="391" y="895"/>
                      <a:pt x="507" y="937"/>
                      <a:pt x="622" y="937"/>
                    </a:cubicBezTo>
                    <a:cubicBezTo>
                      <a:pt x="862" y="937"/>
                      <a:pt x="1096" y="751"/>
                      <a:pt x="1096"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5952225" y="3041875"/>
                <a:ext cx="27600" cy="23425"/>
              </a:xfrm>
              <a:custGeom>
                <a:avLst/>
                <a:gdLst/>
                <a:ahLst/>
                <a:cxnLst/>
                <a:rect l="l" t="t" r="r" b="b"/>
                <a:pathLst>
                  <a:path w="1104" h="937" extrusionOk="0">
                    <a:moveTo>
                      <a:pt x="631" y="0"/>
                    </a:moveTo>
                    <a:cubicBezTo>
                      <a:pt x="215" y="0"/>
                      <a:pt x="0" y="512"/>
                      <a:pt x="310" y="798"/>
                    </a:cubicBezTo>
                    <a:cubicBezTo>
                      <a:pt x="406" y="894"/>
                      <a:pt x="523" y="937"/>
                      <a:pt x="637" y="937"/>
                    </a:cubicBezTo>
                    <a:cubicBezTo>
                      <a:pt x="877" y="937"/>
                      <a:pt x="1104"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6049850" y="3041575"/>
                <a:ext cx="27400" cy="23500"/>
              </a:xfrm>
              <a:custGeom>
                <a:avLst/>
                <a:gdLst/>
                <a:ahLst/>
                <a:cxnLst/>
                <a:rect l="l" t="t" r="r" b="b"/>
                <a:pathLst>
                  <a:path w="1096" h="940" extrusionOk="0">
                    <a:moveTo>
                      <a:pt x="620" y="1"/>
                    </a:moveTo>
                    <a:cubicBezTo>
                      <a:pt x="203" y="1"/>
                      <a:pt x="1" y="512"/>
                      <a:pt x="298" y="798"/>
                    </a:cubicBezTo>
                    <a:cubicBezTo>
                      <a:pt x="396" y="896"/>
                      <a:pt x="516" y="940"/>
                      <a:pt x="632" y="940"/>
                    </a:cubicBezTo>
                    <a:cubicBezTo>
                      <a:pt x="870" y="940"/>
                      <a:pt x="1096" y="757"/>
                      <a:pt x="1096" y="477"/>
                    </a:cubicBezTo>
                    <a:cubicBezTo>
                      <a:pt x="1096"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150150"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250175"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2"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350475" y="3041875"/>
                <a:ext cx="27425" cy="23425"/>
              </a:xfrm>
              <a:custGeom>
                <a:avLst/>
                <a:gdLst/>
                <a:ahLst/>
                <a:cxnLst/>
                <a:rect l="l" t="t" r="r" b="b"/>
                <a:pathLst>
                  <a:path w="1097" h="937" extrusionOk="0">
                    <a:moveTo>
                      <a:pt x="632" y="0"/>
                    </a:moveTo>
                    <a:cubicBezTo>
                      <a:pt x="203" y="0"/>
                      <a:pt x="1" y="512"/>
                      <a:pt x="299" y="798"/>
                    </a:cubicBezTo>
                    <a:cubicBezTo>
                      <a:pt x="394" y="894"/>
                      <a:pt x="511" y="937"/>
                      <a:pt x="626" y="937"/>
                    </a:cubicBezTo>
                    <a:cubicBezTo>
                      <a:pt x="866" y="937"/>
                      <a:pt x="1096" y="747"/>
                      <a:pt x="1096" y="465"/>
                    </a:cubicBezTo>
                    <a:cubicBezTo>
                      <a:pt x="1084"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27"/>
            <p:cNvGrpSpPr/>
            <p:nvPr/>
          </p:nvGrpSpPr>
          <p:grpSpPr>
            <a:xfrm>
              <a:off x="367864" y="4687723"/>
              <a:ext cx="749716" cy="120302"/>
              <a:chOff x="4397850" y="2027450"/>
              <a:chExt cx="528975" cy="84875"/>
            </a:xfrm>
          </p:grpSpPr>
          <p:sp>
            <p:nvSpPr>
              <p:cNvPr id="1269" name="Google Shape;1269;p27"/>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27"/>
            <p:cNvSpPr/>
            <p:nvPr/>
          </p:nvSpPr>
          <p:spPr>
            <a:xfrm flipH="1">
              <a:off x="7" y="4297781"/>
              <a:ext cx="589070" cy="251802"/>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27"/>
            <p:cNvGrpSpPr/>
            <p:nvPr/>
          </p:nvGrpSpPr>
          <p:grpSpPr>
            <a:xfrm>
              <a:off x="8493646" y="368819"/>
              <a:ext cx="281155" cy="281594"/>
              <a:chOff x="1300150" y="626450"/>
              <a:chExt cx="739299" cy="740647"/>
            </a:xfrm>
          </p:grpSpPr>
          <p:sp>
            <p:nvSpPr>
              <p:cNvPr id="1278" name="Google Shape;1278;p27"/>
              <p:cNvSpPr/>
              <p:nvPr/>
            </p:nvSpPr>
            <p:spPr>
              <a:xfrm>
                <a:off x="1300150"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1279" name="Google Shape;1279;p27"/>
              <p:cNvSpPr/>
              <p:nvPr/>
            </p:nvSpPr>
            <p:spPr>
              <a:xfrm rot="5400000">
                <a:off x="1866246"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1280" name="Google Shape;1280;p27"/>
              <p:cNvSpPr/>
              <p:nvPr/>
            </p:nvSpPr>
            <p:spPr>
              <a:xfrm rot="10800000">
                <a:off x="1866684"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1281" name="Google Shape;1281;p27"/>
              <p:cNvSpPr/>
              <p:nvPr/>
            </p:nvSpPr>
            <p:spPr>
              <a:xfrm rot="-5400000">
                <a:off x="1300587"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grpSp>
        <p:nvGrpSpPr>
          <p:cNvPr id="96" name="Google Shape;96;p4"/>
          <p:cNvGrpSpPr/>
          <p:nvPr/>
        </p:nvGrpSpPr>
        <p:grpSpPr>
          <a:xfrm>
            <a:off x="0" y="0"/>
            <a:ext cx="9144000" cy="5143500"/>
            <a:chOff x="0" y="0"/>
            <a:chExt cx="9144000" cy="5143500"/>
          </a:xfrm>
        </p:grpSpPr>
        <p:sp>
          <p:nvSpPr>
            <p:cNvPr id="97" name="Google Shape;97;p4"/>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4"/>
            <p:cNvGrpSpPr/>
            <p:nvPr/>
          </p:nvGrpSpPr>
          <p:grpSpPr>
            <a:xfrm>
              <a:off x="7899811" y="377420"/>
              <a:ext cx="1169970" cy="555496"/>
              <a:chOff x="949800" y="1738125"/>
              <a:chExt cx="825725" cy="392050"/>
            </a:xfrm>
          </p:grpSpPr>
          <p:sp>
            <p:nvSpPr>
              <p:cNvPr id="99" name="Google Shape;99;p4"/>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4"/>
            <p:cNvGrpSpPr/>
            <p:nvPr/>
          </p:nvGrpSpPr>
          <p:grpSpPr>
            <a:xfrm>
              <a:off x="5" y="354902"/>
              <a:ext cx="953788" cy="522000"/>
              <a:chOff x="4397850" y="1828025"/>
              <a:chExt cx="686425" cy="375675"/>
            </a:xfrm>
          </p:grpSpPr>
          <p:sp>
            <p:nvSpPr>
              <p:cNvPr id="132" name="Google Shape;132;p4"/>
              <p:cNvSpPr/>
              <p:nvPr/>
            </p:nvSpPr>
            <p:spPr>
              <a:xfrm>
                <a:off x="4708600" y="1828025"/>
                <a:ext cx="375675" cy="375675"/>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4"/>
              <p:cNvGrpSpPr/>
              <p:nvPr/>
            </p:nvGrpSpPr>
            <p:grpSpPr>
              <a:xfrm>
                <a:off x="4397850" y="2027450"/>
                <a:ext cx="528975" cy="84875"/>
                <a:chOff x="4397850" y="2027450"/>
                <a:chExt cx="528975" cy="84875"/>
              </a:xfrm>
            </p:grpSpPr>
            <p:sp>
              <p:nvSpPr>
                <p:cNvPr id="134" name="Google Shape;134;p4"/>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4"/>
            <p:cNvSpPr/>
            <p:nvPr/>
          </p:nvSpPr>
          <p:spPr>
            <a:xfrm>
              <a:off x="385654" y="4233025"/>
              <a:ext cx="988665" cy="555511"/>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335600" y="4324821"/>
              <a:ext cx="430607" cy="430658"/>
            </a:xfrm>
            <a:custGeom>
              <a:avLst/>
              <a:gdLst/>
              <a:ahLst/>
              <a:cxnLst/>
              <a:rect l="l" t="t" r="r" b="b"/>
              <a:pathLst>
                <a:path w="26850" h="26849" fill="none" extrusionOk="0">
                  <a:moveTo>
                    <a:pt x="1" y="13943"/>
                  </a:moveTo>
                  <a:cubicBezTo>
                    <a:pt x="1" y="8716"/>
                    <a:pt x="3144" y="4001"/>
                    <a:pt x="7966" y="2001"/>
                  </a:cubicBezTo>
                  <a:cubicBezTo>
                    <a:pt x="12800" y="0"/>
                    <a:pt x="18348" y="1108"/>
                    <a:pt x="22051" y="4799"/>
                  </a:cubicBezTo>
                  <a:cubicBezTo>
                    <a:pt x="25742" y="8501"/>
                    <a:pt x="26849" y="14050"/>
                    <a:pt x="24849" y="18884"/>
                  </a:cubicBezTo>
                  <a:cubicBezTo>
                    <a:pt x="22849" y="23706"/>
                    <a:pt x="18134" y="26849"/>
                    <a:pt x="12919" y="26849"/>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4"/>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26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4" name="Google Shape;144;p4"/>
          <p:cNvSpPr txBox="1">
            <a:spLocks noGrp="1"/>
          </p:cNvSpPr>
          <p:nvPr>
            <p:ph type="body" idx="1"/>
          </p:nvPr>
        </p:nvSpPr>
        <p:spPr>
          <a:xfrm>
            <a:off x="975350" y="962010"/>
            <a:ext cx="7193400" cy="3695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1"/>
              </a:buClr>
              <a:buSzPts val="1200"/>
              <a:buAutoNum type="arabicPeriod"/>
              <a:defRPr sz="1200">
                <a:solidFill>
                  <a:schemeClr val="dk1"/>
                </a:solidFill>
              </a:defRPr>
            </a:lvl1pPr>
            <a:lvl2pPr marL="914400" lvl="1" indent="-304800">
              <a:spcBef>
                <a:spcPts val="0"/>
              </a:spcBef>
              <a:spcAft>
                <a:spcPts val="0"/>
              </a:spcAft>
              <a:buClr>
                <a:schemeClr val="dk1"/>
              </a:buClr>
              <a:buSzPts val="1200"/>
              <a:buFont typeface="Roboto Condensed Light"/>
              <a:buAutoNum type="alphaLcPeriod"/>
              <a:defRPr>
                <a:solidFill>
                  <a:schemeClr val="dk1"/>
                </a:solidFill>
              </a:defRPr>
            </a:lvl2pPr>
            <a:lvl3pPr marL="1371600" lvl="2" indent="-304800">
              <a:spcBef>
                <a:spcPts val="0"/>
              </a:spcBef>
              <a:spcAft>
                <a:spcPts val="0"/>
              </a:spcAft>
              <a:buClr>
                <a:schemeClr val="dk1"/>
              </a:buClr>
              <a:buSzPts val="1200"/>
              <a:buFont typeface="Roboto Condensed Light"/>
              <a:buAutoNum type="romanLcPeriod"/>
              <a:defRPr>
                <a:solidFill>
                  <a:schemeClr val="dk1"/>
                </a:solidFill>
              </a:defRPr>
            </a:lvl3pPr>
            <a:lvl4pPr marL="1828800" lvl="3" indent="-304800">
              <a:spcBef>
                <a:spcPts val="0"/>
              </a:spcBef>
              <a:spcAft>
                <a:spcPts val="0"/>
              </a:spcAft>
              <a:buClr>
                <a:schemeClr val="dk1"/>
              </a:buClr>
              <a:buSzPts val="1200"/>
              <a:buFont typeface="Roboto Condensed Light"/>
              <a:buAutoNum type="arabicPeriod"/>
              <a:defRPr>
                <a:solidFill>
                  <a:schemeClr val="dk1"/>
                </a:solidFill>
              </a:defRPr>
            </a:lvl4pPr>
            <a:lvl5pPr marL="2286000" lvl="4" indent="-304800">
              <a:spcBef>
                <a:spcPts val="0"/>
              </a:spcBef>
              <a:spcAft>
                <a:spcPts val="0"/>
              </a:spcAft>
              <a:buClr>
                <a:schemeClr val="dk1"/>
              </a:buClr>
              <a:buSzPts val="1200"/>
              <a:buFont typeface="Roboto Condensed Light"/>
              <a:buAutoNum type="alphaLcPeriod"/>
              <a:defRPr>
                <a:solidFill>
                  <a:schemeClr val="dk1"/>
                </a:solidFill>
              </a:defRPr>
            </a:lvl5pPr>
            <a:lvl6pPr marL="2743200" lvl="5" indent="-304800">
              <a:spcBef>
                <a:spcPts val="0"/>
              </a:spcBef>
              <a:spcAft>
                <a:spcPts val="0"/>
              </a:spcAft>
              <a:buClr>
                <a:schemeClr val="dk1"/>
              </a:buClr>
              <a:buSzPts val="1200"/>
              <a:buFont typeface="Roboto Condensed Light"/>
              <a:buAutoNum type="romanLcPeriod"/>
              <a:defRPr>
                <a:solidFill>
                  <a:schemeClr val="dk1"/>
                </a:solidFill>
              </a:defRPr>
            </a:lvl6pPr>
            <a:lvl7pPr marL="3200400" lvl="6" indent="-304800">
              <a:spcBef>
                <a:spcPts val="0"/>
              </a:spcBef>
              <a:spcAft>
                <a:spcPts val="0"/>
              </a:spcAft>
              <a:buClr>
                <a:schemeClr val="dk1"/>
              </a:buClr>
              <a:buSzPts val="1200"/>
              <a:buFont typeface="Roboto Condensed Light"/>
              <a:buAutoNum type="arabicPeriod"/>
              <a:defRPr>
                <a:solidFill>
                  <a:schemeClr val="dk1"/>
                </a:solidFill>
              </a:defRPr>
            </a:lvl7pPr>
            <a:lvl8pPr marL="3657600" lvl="7" indent="-304800">
              <a:spcBef>
                <a:spcPts val="0"/>
              </a:spcBef>
              <a:spcAft>
                <a:spcPts val="0"/>
              </a:spcAft>
              <a:buClr>
                <a:schemeClr val="dk1"/>
              </a:buClr>
              <a:buSzPts val="1200"/>
              <a:buFont typeface="Roboto Condensed Light"/>
              <a:buAutoNum type="alphaLcPeriod"/>
              <a:defRPr>
                <a:solidFill>
                  <a:schemeClr val="dk1"/>
                </a:solidFill>
              </a:defRPr>
            </a:lvl8pPr>
            <a:lvl9pPr marL="4114800" lvl="8" indent="-304800">
              <a:spcBef>
                <a:spcPts val="0"/>
              </a:spcBef>
              <a:spcAft>
                <a:spcPts val="0"/>
              </a:spcAft>
              <a:buClr>
                <a:schemeClr val="dk1"/>
              </a:buClr>
              <a:buSzPts val="1200"/>
              <a:buFont typeface="Roboto Condensed Light"/>
              <a:buAutoNum type="romanLcPeriod"/>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5"/>
        <p:cNvGrpSpPr/>
        <p:nvPr/>
      </p:nvGrpSpPr>
      <p:grpSpPr>
        <a:xfrm>
          <a:off x="0" y="0"/>
          <a:ext cx="0" cy="0"/>
          <a:chOff x="0" y="0"/>
          <a:chExt cx="0" cy="0"/>
        </a:xfrm>
      </p:grpSpPr>
      <p:grpSp>
        <p:nvGrpSpPr>
          <p:cNvPr id="146" name="Google Shape;146;p5"/>
          <p:cNvGrpSpPr/>
          <p:nvPr/>
        </p:nvGrpSpPr>
        <p:grpSpPr>
          <a:xfrm>
            <a:off x="0" y="0"/>
            <a:ext cx="9144000" cy="5143500"/>
            <a:chOff x="0" y="0"/>
            <a:chExt cx="9144000" cy="5143500"/>
          </a:xfrm>
        </p:grpSpPr>
        <p:sp>
          <p:nvSpPr>
            <p:cNvPr id="147" name="Google Shape;147;p5"/>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5"/>
            <p:cNvGrpSpPr/>
            <p:nvPr/>
          </p:nvGrpSpPr>
          <p:grpSpPr>
            <a:xfrm>
              <a:off x="8257925" y="4318000"/>
              <a:ext cx="345325" cy="345325"/>
              <a:chOff x="3495950" y="1716700"/>
              <a:chExt cx="345325" cy="345325"/>
            </a:xfrm>
          </p:grpSpPr>
          <p:sp>
            <p:nvSpPr>
              <p:cNvPr id="149" name="Google Shape;149;p5"/>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5"/>
            <p:cNvSpPr/>
            <p:nvPr/>
          </p:nvSpPr>
          <p:spPr>
            <a:xfrm flipH="1">
              <a:off x="5" y="720670"/>
              <a:ext cx="953807" cy="281349"/>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5"/>
            <p:cNvGrpSpPr/>
            <p:nvPr/>
          </p:nvGrpSpPr>
          <p:grpSpPr>
            <a:xfrm>
              <a:off x="7744430" y="394177"/>
              <a:ext cx="953788" cy="522000"/>
              <a:chOff x="4397850" y="1828025"/>
              <a:chExt cx="686425" cy="375675"/>
            </a:xfrm>
          </p:grpSpPr>
          <p:sp>
            <p:nvSpPr>
              <p:cNvPr id="155" name="Google Shape;155;p5"/>
              <p:cNvSpPr/>
              <p:nvPr/>
            </p:nvSpPr>
            <p:spPr>
              <a:xfrm>
                <a:off x="4708600" y="1828025"/>
                <a:ext cx="375675" cy="375675"/>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5"/>
              <p:cNvGrpSpPr/>
              <p:nvPr/>
            </p:nvGrpSpPr>
            <p:grpSpPr>
              <a:xfrm>
                <a:off x="4397850" y="2027450"/>
                <a:ext cx="528975" cy="84875"/>
                <a:chOff x="4397850" y="2027450"/>
                <a:chExt cx="528975" cy="84875"/>
              </a:xfrm>
            </p:grpSpPr>
            <p:sp>
              <p:nvSpPr>
                <p:cNvPr id="157" name="Google Shape;157;p5"/>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4" name="Google Shape;164;p5"/>
          <p:cNvSpPr txBox="1">
            <a:spLocks noGrp="1"/>
          </p:cNvSpPr>
          <p:nvPr>
            <p:ph type="title"/>
          </p:nvPr>
        </p:nvSpPr>
        <p:spPr>
          <a:xfrm>
            <a:off x="713400" y="368825"/>
            <a:ext cx="77172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26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65" name="Google Shape;165;p5"/>
          <p:cNvSpPr txBox="1">
            <a:spLocks noGrp="1"/>
          </p:cNvSpPr>
          <p:nvPr>
            <p:ph type="body" idx="1"/>
          </p:nvPr>
        </p:nvSpPr>
        <p:spPr>
          <a:xfrm>
            <a:off x="3993404" y="1904050"/>
            <a:ext cx="3847200" cy="1079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500">
                <a:solidFill>
                  <a:schemeClr val="dk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6" name="Google Shape;166;p5"/>
          <p:cNvSpPr txBox="1">
            <a:spLocks noGrp="1"/>
          </p:cNvSpPr>
          <p:nvPr>
            <p:ph type="body" idx="2"/>
          </p:nvPr>
        </p:nvSpPr>
        <p:spPr>
          <a:xfrm>
            <a:off x="3993404" y="3556900"/>
            <a:ext cx="3847200" cy="1079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500">
                <a:solidFill>
                  <a:schemeClr val="dk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7" name="Google Shape;167;p5"/>
          <p:cNvSpPr txBox="1">
            <a:spLocks noGrp="1"/>
          </p:cNvSpPr>
          <p:nvPr>
            <p:ph type="title" idx="3"/>
          </p:nvPr>
        </p:nvSpPr>
        <p:spPr>
          <a:xfrm>
            <a:off x="4077525" y="1420000"/>
            <a:ext cx="3590700" cy="436500"/>
          </a:xfrm>
          <a:prstGeom prst="rect">
            <a:avLst/>
          </a:prstGeom>
          <a:solidFill>
            <a:schemeClr val="dk1"/>
          </a:solidFill>
        </p:spPr>
        <p:txBody>
          <a:bodyPr spcFirstLastPara="1" wrap="square" lIns="91425" tIns="91425" rIns="91425" bIns="91425" anchor="ctr" anchorCtr="0">
            <a:noAutofit/>
          </a:bodyPr>
          <a:lstStyle>
            <a:lvl1pPr lvl="0" algn="l" rtl="0">
              <a:spcBef>
                <a:spcPts val="0"/>
              </a:spcBef>
              <a:spcAft>
                <a:spcPts val="0"/>
              </a:spcAft>
              <a:buSzPts val="2000"/>
              <a:buNone/>
              <a:defRPr sz="1800" b="1">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8" name="Google Shape;168;p5"/>
          <p:cNvSpPr txBox="1">
            <a:spLocks noGrp="1"/>
          </p:cNvSpPr>
          <p:nvPr>
            <p:ph type="title" idx="4"/>
          </p:nvPr>
        </p:nvSpPr>
        <p:spPr>
          <a:xfrm>
            <a:off x="4077525" y="3072850"/>
            <a:ext cx="3590700" cy="436500"/>
          </a:xfrm>
          <a:prstGeom prst="rect">
            <a:avLst/>
          </a:prstGeom>
          <a:solidFill>
            <a:schemeClr val="dk1"/>
          </a:solidFill>
        </p:spPr>
        <p:txBody>
          <a:bodyPr spcFirstLastPara="1" wrap="square" lIns="91425" tIns="91425" rIns="91425" bIns="91425" anchor="ctr" anchorCtr="0">
            <a:noAutofit/>
          </a:bodyPr>
          <a:lstStyle>
            <a:lvl1pPr lvl="0" algn="l" rtl="0">
              <a:spcBef>
                <a:spcPts val="0"/>
              </a:spcBef>
              <a:spcAft>
                <a:spcPts val="0"/>
              </a:spcAft>
              <a:buSzPts val="2000"/>
              <a:buNone/>
              <a:defRPr sz="1800" b="1">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9"/>
        <p:cNvGrpSpPr/>
        <p:nvPr/>
      </p:nvGrpSpPr>
      <p:grpSpPr>
        <a:xfrm>
          <a:off x="0" y="0"/>
          <a:ext cx="0" cy="0"/>
          <a:chOff x="0" y="0"/>
          <a:chExt cx="0" cy="0"/>
        </a:xfrm>
      </p:grpSpPr>
      <p:grpSp>
        <p:nvGrpSpPr>
          <p:cNvPr id="170" name="Google Shape;170;p6"/>
          <p:cNvGrpSpPr/>
          <p:nvPr/>
        </p:nvGrpSpPr>
        <p:grpSpPr>
          <a:xfrm>
            <a:off x="-338537" y="0"/>
            <a:ext cx="9584918" cy="5143500"/>
            <a:chOff x="-338537" y="0"/>
            <a:chExt cx="9584918" cy="5143500"/>
          </a:xfrm>
        </p:grpSpPr>
        <p:sp>
          <p:nvSpPr>
            <p:cNvPr id="171" name="Google Shape;171;p6"/>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6"/>
            <p:cNvGrpSpPr/>
            <p:nvPr/>
          </p:nvGrpSpPr>
          <p:grpSpPr>
            <a:xfrm>
              <a:off x="291863" y="274238"/>
              <a:ext cx="345325" cy="345325"/>
              <a:chOff x="3495950" y="1716700"/>
              <a:chExt cx="345325" cy="345325"/>
            </a:xfrm>
          </p:grpSpPr>
          <p:sp>
            <p:nvSpPr>
              <p:cNvPr id="173" name="Google Shape;173;p6"/>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6"/>
            <p:cNvSpPr/>
            <p:nvPr/>
          </p:nvSpPr>
          <p:spPr>
            <a:xfrm rot="10800000">
              <a:off x="-338537" y="4549575"/>
              <a:ext cx="1051948" cy="314048"/>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6"/>
            <p:cNvGrpSpPr/>
            <p:nvPr/>
          </p:nvGrpSpPr>
          <p:grpSpPr>
            <a:xfrm>
              <a:off x="7947087" y="318431"/>
              <a:ext cx="1299294" cy="251797"/>
              <a:chOff x="5651875" y="2924600"/>
              <a:chExt cx="726025" cy="140700"/>
            </a:xfrm>
          </p:grpSpPr>
          <p:sp>
            <p:nvSpPr>
              <p:cNvPr id="179" name="Google Shape;179;p6"/>
              <p:cNvSpPr/>
              <p:nvPr/>
            </p:nvSpPr>
            <p:spPr>
              <a:xfrm>
                <a:off x="5651875"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751900"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852200" y="2924600"/>
                <a:ext cx="27425" cy="23200"/>
              </a:xfrm>
              <a:custGeom>
                <a:avLst/>
                <a:gdLst/>
                <a:ahLst/>
                <a:cxnLst/>
                <a:rect l="l" t="t" r="r" b="b"/>
                <a:pathLst>
                  <a:path w="1097" h="928" extrusionOk="0">
                    <a:moveTo>
                      <a:pt x="620" y="0"/>
                    </a:moveTo>
                    <a:cubicBezTo>
                      <a:pt x="215" y="0"/>
                      <a:pt x="1" y="500"/>
                      <a:pt x="298" y="786"/>
                    </a:cubicBezTo>
                    <a:cubicBezTo>
                      <a:pt x="392" y="884"/>
                      <a:pt x="511" y="928"/>
                      <a:pt x="627" y="928"/>
                    </a:cubicBezTo>
                    <a:cubicBezTo>
                      <a:pt x="865" y="928"/>
                      <a:pt x="1096" y="745"/>
                      <a:pt x="1096"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952525" y="2924600"/>
                <a:ext cx="27100" cy="23300"/>
              </a:xfrm>
              <a:custGeom>
                <a:avLst/>
                <a:gdLst/>
                <a:ahLst/>
                <a:cxnLst/>
                <a:rect l="l" t="t" r="r" b="b"/>
                <a:pathLst>
                  <a:path w="1084" h="932" extrusionOk="0">
                    <a:moveTo>
                      <a:pt x="619" y="0"/>
                    </a:moveTo>
                    <a:cubicBezTo>
                      <a:pt x="203" y="0"/>
                      <a:pt x="0" y="500"/>
                      <a:pt x="286" y="798"/>
                    </a:cubicBezTo>
                    <a:cubicBezTo>
                      <a:pt x="382" y="890"/>
                      <a:pt x="498" y="931"/>
                      <a:pt x="613" y="931"/>
                    </a:cubicBezTo>
                    <a:cubicBezTo>
                      <a:pt x="854" y="931"/>
                      <a:pt x="1084" y="747"/>
                      <a:pt x="1084" y="465"/>
                    </a:cubicBezTo>
                    <a:cubicBezTo>
                      <a:pt x="1084" y="203"/>
                      <a:pt x="881"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6049850" y="2924600"/>
                <a:ext cx="27400" cy="23300"/>
              </a:xfrm>
              <a:custGeom>
                <a:avLst/>
                <a:gdLst/>
                <a:ahLst/>
                <a:cxnLst/>
                <a:rect l="l" t="t" r="r" b="b"/>
                <a:pathLst>
                  <a:path w="1096" h="932" extrusionOk="0">
                    <a:moveTo>
                      <a:pt x="620" y="0"/>
                    </a:moveTo>
                    <a:cubicBezTo>
                      <a:pt x="203" y="0"/>
                      <a:pt x="1" y="500"/>
                      <a:pt x="298" y="798"/>
                    </a:cubicBezTo>
                    <a:cubicBezTo>
                      <a:pt x="394" y="890"/>
                      <a:pt x="511" y="931"/>
                      <a:pt x="625" y="931"/>
                    </a:cubicBezTo>
                    <a:cubicBezTo>
                      <a:pt x="866" y="931"/>
                      <a:pt x="1096" y="747"/>
                      <a:pt x="1096" y="465"/>
                    </a:cubicBezTo>
                    <a:cubicBezTo>
                      <a:pt x="1096"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150150" y="2924600"/>
                <a:ext cx="27125" cy="23300"/>
              </a:xfrm>
              <a:custGeom>
                <a:avLst/>
                <a:gdLst/>
                <a:ahLst/>
                <a:cxnLst/>
                <a:rect l="l" t="t" r="r" b="b"/>
                <a:pathLst>
                  <a:path w="1085" h="932" extrusionOk="0">
                    <a:moveTo>
                      <a:pt x="620" y="0"/>
                    </a:moveTo>
                    <a:cubicBezTo>
                      <a:pt x="203" y="0"/>
                      <a:pt x="1" y="500"/>
                      <a:pt x="287" y="798"/>
                    </a:cubicBezTo>
                    <a:cubicBezTo>
                      <a:pt x="382" y="890"/>
                      <a:pt x="499" y="931"/>
                      <a:pt x="613" y="931"/>
                    </a:cubicBezTo>
                    <a:cubicBezTo>
                      <a:pt x="854" y="931"/>
                      <a:pt x="1084" y="747"/>
                      <a:pt x="1084" y="465"/>
                    </a:cubicBezTo>
                    <a:cubicBezTo>
                      <a:pt x="1084" y="203"/>
                      <a:pt x="882"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6250175" y="2924600"/>
                <a:ext cx="27400" cy="23300"/>
              </a:xfrm>
              <a:custGeom>
                <a:avLst/>
                <a:gdLst/>
                <a:ahLst/>
                <a:cxnLst/>
                <a:rect l="l" t="t" r="r" b="b"/>
                <a:pathLst>
                  <a:path w="1096" h="932" extrusionOk="0">
                    <a:moveTo>
                      <a:pt x="631" y="0"/>
                    </a:moveTo>
                    <a:cubicBezTo>
                      <a:pt x="215" y="0"/>
                      <a:pt x="0" y="500"/>
                      <a:pt x="298" y="798"/>
                    </a:cubicBezTo>
                    <a:cubicBezTo>
                      <a:pt x="394" y="890"/>
                      <a:pt x="511" y="931"/>
                      <a:pt x="625" y="931"/>
                    </a:cubicBezTo>
                    <a:cubicBezTo>
                      <a:pt x="866" y="931"/>
                      <a:pt x="1096" y="747"/>
                      <a:pt x="1096" y="465"/>
                    </a:cubicBezTo>
                    <a:cubicBezTo>
                      <a:pt x="1096" y="203"/>
                      <a:pt x="882"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350475" y="2924600"/>
                <a:ext cx="27425" cy="23300"/>
              </a:xfrm>
              <a:custGeom>
                <a:avLst/>
                <a:gdLst/>
                <a:ahLst/>
                <a:cxnLst/>
                <a:rect l="l" t="t" r="r" b="b"/>
                <a:pathLst>
                  <a:path w="1097" h="932" extrusionOk="0">
                    <a:moveTo>
                      <a:pt x="632" y="0"/>
                    </a:moveTo>
                    <a:cubicBezTo>
                      <a:pt x="215" y="0"/>
                      <a:pt x="1" y="500"/>
                      <a:pt x="299" y="798"/>
                    </a:cubicBezTo>
                    <a:cubicBezTo>
                      <a:pt x="394" y="890"/>
                      <a:pt x="511" y="931"/>
                      <a:pt x="625" y="931"/>
                    </a:cubicBezTo>
                    <a:cubicBezTo>
                      <a:pt x="866" y="931"/>
                      <a:pt x="1096" y="747"/>
                      <a:pt x="1096" y="465"/>
                    </a:cubicBezTo>
                    <a:cubicBezTo>
                      <a:pt x="1096"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651875"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751900"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1"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5852200" y="3041575"/>
                <a:ext cx="27425" cy="23450"/>
              </a:xfrm>
              <a:custGeom>
                <a:avLst/>
                <a:gdLst/>
                <a:ahLst/>
                <a:cxnLst/>
                <a:rect l="l" t="t" r="r" b="b"/>
                <a:pathLst>
                  <a:path w="1097" h="938" extrusionOk="0">
                    <a:moveTo>
                      <a:pt x="620" y="1"/>
                    </a:moveTo>
                    <a:cubicBezTo>
                      <a:pt x="215" y="1"/>
                      <a:pt x="1" y="512"/>
                      <a:pt x="298" y="798"/>
                    </a:cubicBezTo>
                    <a:cubicBezTo>
                      <a:pt x="391" y="895"/>
                      <a:pt x="507" y="937"/>
                      <a:pt x="622" y="937"/>
                    </a:cubicBezTo>
                    <a:cubicBezTo>
                      <a:pt x="862" y="937"/>
                      <a:pt x="1096" y="751"/>
                      <a:pt x="1096"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5952225" y="3041875"/>
                <a:ext cx="27600" cy="23425"/>
              </a:xfrm>
              <a:custGeom>
                <a:avLst/>
                <a:gdLst/>
                <a:ahLst/>
                <a:cxnLst/>
                <a:rect l="l" t="t" r="r" b="b"/>
                <a:pathLst>
                  <a:path w="1104" h="937" extrusionOk="0">
                    <a:moveTo>
                      <a:pt x="631" y="0"/>
                    </a:moveTo>
                    <a:cubicBezTo>
                      <a:pt x="215" y="0"/>
                      <a:pt x="0" y="512"/>
                      <a:pt x="310" y="798"/>
                    </a:cubicBezTo>
                    <a:cubicBezTo>
                      <a:pt x="406" y="894"/>
                      <a:pt x="523" y="937"/>
                      <a:pt x="637" y="937"/>
                    </a:cubicBezTo>
                    <a:cubicBezTo>
                      <a:pt x="877" y="937"/>
                      <a:pt x="1104" y="747"/>
                      <a:pt x="1096" y="465"/>
                    </a:cubicBezTo>
                    <a:cubicBezTo>
                      <a:pt x="1096" y="203"/>
                      <a:pt x="881"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049850" y="3041575"/>
                <a:ext cx="27400" cy="23500"/>
              </a:xfrm>
              <a:custGeom>
                <a:avLst/>
                <a:gdLst/>
                <a:ahLst/>
                <a:cxnLst/>
                <a:rect l="l" t="t" r="r" b="b"/>
                <a:pathLst>
                  <a:path w="1096" h="940" extrusionOk="0">
                    <a:moveTo>
                      <a:pt x="620" y="1"/>
                    </a:moveTo>
                    <a:cubicBezTo>
                      <a:pt x="203" y="1"/>
                      <a:pt x="1" y="512"/>
                      <a:pt x="298" y="798"/>
                    </a:cubicBezTo>
                    <a:cubicBezTo>
                      <a:pt x="396" y="896"/>
                      <a:pt x="516" y="940"/>
                      <a:pt x="632" y="940"/>
                    </a:cubicBezTo>
                    <a:cubicBezTo>
                      <a:pt x="870" y="940"/>
                      <a:pt x="1096" y="757"/>
                      <a:pt x="1096" y="477"/>
                    </a:cubicBezTo>
                    <a:cubicBezTo>
                      <a:pt x="1096"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150150" y="3041575"/>
                <a:ext cx="27125" cy="23500"/>
              </a:xfrm>
              <a:custGeom>
                <a:avLst/>
                <a:gdLst/>
                <a:ahLst/>
                <a:cxnLst/>
                <a:rect l="l" t="t" r="r" b="b"/>
                <a:pathLst>
                  <a:path w="1085" h="940" extrusionOk="0">
                    <a:moveTo>
                      <a:pt x="620" y="1"/>
                    </a:moveTo>
                    <a:cubicBezTo>
                      <a:pt x="203" y="1"/>
                      <a:pt x="1" y="512"/>
                      <a:pt x="287" y="798"/>
                    </a:cubicBezTo>
                    <a:cubicBezTo>
                      <a:pt x="384" y="896"/>
                      <a:pt x="504" y="940"/>
                      <a:pt x="621" y="940"/>
                    </a:cubicBezTo>
                    <a:cubicBezTo>
                      <a:pt x="859" y="940"/>
                      <a:pt x="1084" y="757"/>
                      <a:pt x="1084" y="477"/>
                    </a:cubicBezTo>
                    <a:cubicBezTo>
                      <a:pt x="1084" y="215"/>
                      <a:pt x="88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6250175" y="3041575"/>
                <a:ext cx="27400" cy="23500"/>
              </a:xfrm>
              <a:custGeom>
                <a:avLst/>
                <a:gdLst/>
                <a:ahLst/>
                <a:cxnLst/>
                <a:rect l="l" t="t" r="r" b="b"/>
                <a:pathLst>
                  <a:path w="1096" h="940" extrusionOk="0">
                    <a:moveTo>
                      <a:pt x="631" y="1"/>
                    </a:moveTo>
                    <a:cubicBezTo>
                      <a:pt x="215" y="1"/>
                      <a:pt x="0" y="512"/>
                      <a:pt x="298" y="798"/>
                    </a:cubicBezTo>
                    <a:cubicBezTo>
                      <a:pt x="396" y="896"/>
                      <a:pt x="515" y="940"/>
                      <a:pt x="632" y="940"/>
                    </a:cubicBezTo>
                    <a:cubicBezTo>
                      <a:pt x="870" y="940"/>
                      <a:pt x="1096" y="757"/>
                      <a:pt x="1096" y="477"/>
                    </a:cubicBezTo>
                    <a:cubicBezTo>
                      <a:pt x="1096" y="215"/>
                      <a:pt x="882"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6350475" y="3041875"/>
                <a:ext cx="27425" cy="23425"/>
              </a:xfrm>
              <a:custGeom>
                <a:avLst/>
                <a:gdLst/>
                <a:ahLst/>
                <a:cxnLst/>
                <a:rect l="l" t="t" r="r" b="b"/>
                <a:pathLst>
                  <a:path w="1097" h="937" extrusionOk="0">
                    <a:moveTo>
                      <a:pt x="632" y="0"/>
                    </a:moveTo>
                    <a:cubicBezTo>
                      <a:pt x="203" y="0"/>
                      <a:pt x="1" y="512"/>
                      <a:pt x="299" y="798"/>
                    </a:cubicBezTo>
                    <a:cubicBezTo>
                      <a:pt x="394" y="894"/>
                      <a:pt x="511" y="937"/>
                      <a:pt x="626" y="937"/>
                    </a:cubicBezTo>
                    <a:cubicBezTo>
                      <a:pt x="866" y="937"/>
                      <a:pt x="1096" y="747"/>
                      <a:pt x="1096" y="465"/>
                    </a:cubicBezTo>
                    <a:cubicBezTo>
                      <a:pt x="1084" y="203"/>
                      <a:pt x="882"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6"/>
            <p:cNvGrpSpPr/>
            <p:nvPr/>
          </p:nvGrpSpPr>
          <p:grpSpPr>
            <a:xfrm>
              <a:off x="8153881" y="4484579"/>
              <a:ext cx="692603" cy="379056"/>
              <a:chOff x="4397850" y="1828025"/>
              <a:chExt cx="686425" cy="375675"/>
            </a:xfrm>
          </p:grpSpPr>
          <p:sp>
            <p:nvSpPr>
              <p:cNvPr id="196" name="Google Shape;196;p6"/>
              <p:cNvSpPr/>
              <p:nvPr/>
            </p:nvSpPr>
            <p:spPr>
              <a:xfrm>
                <a:off x="4708600" y="1828025"/>
                <a:ext cx="375675" cy="375675"/>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6"/>
              <p:cNvGrpSpPr/>
              <p:nvPr/>
            </p:nvGrpSpPr>
            <p:grpSpPr>
              <a:xfrm>
                <a:off x="4397850" y="2027450"/>
                <a:ext cx="528975" cy="84875"/>
                <a:chOff x="4397850" y="2027450"/>
                <a:chExt cx="528975" cy="84875"/>
              </a:xfrm>
            </p:grpSpPr>
            <p:sp>
              <p:nvSpPr>
                <p:cNvPr id="198" name="Google Shape;198;p6"/>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 name="Google Shape;205;p6"/>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5"/>
              </a:buClr>
              <a:buSzPts val="2600"/>
              <a:buNone/>
              <a:defRPr sz="2600"/>
            </a:lvl1pPr>
            <a:lvl2pPr lvl="1">
              <a:spcBef>
                <a:spcPts val="0"/>
              </a:spcBef>
              <a:spcAft>
                <a:spcPts val="0"/>
              </a:spcAft>
              <a:buClr>
                <a:schemeClr val="accent5"/>
              </a:buClr>
              <a:buSzPts val="2600"/>
              <a:buNone/>
              <a:defRPr>
                <a:solidFill>
                  <a:schemeClr val="accent5"/>
                </a:solidFill>
              </a:defRPr>
            </a:lvl2pPr>
            <a:lvl3pPr lvl="2">
              <a:spcBef>
                <a:spcPts val="0"/>
              </a:spcBef>
              <a:spcAft>
                <a:spcPts val="0"/>
              </a:spcAft>
              <a:buClr>
                <a:schemeClr val="accent5"/>
              </a:buClr>
              <a:buSzPts val="2600"/>
              <a:buNone/>
              <a:defRPr>
                <a:solidFill>
                  <a:schemeClr val="accent5"/>
                </a:solidFill>
              </a:defRPr>
            </a:lvl3pPr>
            <a:lvl4pPr lvl="3">
              <a:spcBef>
                <a:spcPts val="0"/>
              </a:spcBef>
              <a:spcAft>
                <a:spcPts val="0"/>
              </a:spcAft>
              <a:buClr>
                <a:schemeClr val="accent5"/>
              </a:buClr>
              <a:buSzPts val="2600"/>
              <a:buNone/>
              <a:defRPr>
                <a:solidFill>
                  <a:schemeClr val="accent5"/>
                </a:solidFill>
              </a:defRPr>
            </a:lvl4pPr>
            <a:lvl5pPr lvl="4">
              <a:spcBef>
                <a:spcPts val="0"/>
              </a:spcBef>
              <a:spcAft>
                <a:spcPts val="0"/>
              </a:spcAft>
              <a:buClr>
                <a:schemeClr val="accent5"/>
              </a:buClr>
              <a:buSzPts val="2600"/>
              <a:buNone/>
              <a:defRPr>
                <a:solidFill>
                  <a:schemeClr val="accent5"/>
                </a:solidFill>
              </a:defRPr>
            </a:lvl5pPr>
            <a:lvl6pPr lvl="5">
              <a:spcBef>
                <a:spcPts val="0"/>
              </a:spcBef>
              <a:spcAft>
                <a:spcPts val="0"/>
              </a:spcAft>
              <a:buClr>
                <a:schemeClr val="accent5"/>
              </a:buClr>
              <a:buSzPts val="2600"/>
              <a:buNone/>
              <a:defRPr>
                <a:solidFill>
                  <a:schemeClr val="accent5"/>
                </a:solidFill>
              </a:defRPr>
            </a:lvl6pPr>
            <a:lvl7pPr lvl="6">
              <a:spcBef>
                <a:spcPts val="0"/>
              </a:spcBef>
              <a:spcAft>
                <a:spcPts val="0"/>
              </a:spcAft>
              <a:buClr>
                <a:schemeClr val="accent5"/>
              </a:buClr>
              <a:buSzPts val="2600"/>
              <a:buNone/>
              <a:defRPr>
                <a:solidFill>
                  <a:schemeClr val="accent5"/>
                </a:solidFill>
              </a:defRPr>
            </a:lvl7pPr>
            <a:lvl8pPr lvl="7">
              <a:spcBef>
                <a:spcPts val="0"/>
              </a:spcBef>
              <a:spcAft>
                <a:spcPts val="0"/>
              </a:spcAft>
              <a:buClr>
                <a:schemeClr val="accent5"/>
              </a:buClr>
              <a:buSzPts val="2600"/>
              <a:buNone/>
              <a:defRPr>
                <a:solidFill>
                  <a:schemeClr val="accent5"/>
                </a:solidFill>
              </a:defRPr>
            </a:lvl8pPr>
            <a:lvl9pPr lvl="8">
              <a:spcBef>
                <a:spcPts val="0"/>
              </a:spcBef>
              <a:spcAft>
                <a:spcPts val="0"/>
              </a:spcAft>
              <a:buClr>
                <a:schemeClr val="accent5"/>
              </a:buClr>
              <a:buSzPts val="2600"/>
              <a:buNone/>
              <a:defRPr>
                <a:solidFill>
                  <a:schemeClr val="accent5"/>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6"/>
        <p:cNvGrpSpPr/>
        <p:nvPr/>
      </p:nvGrpSpPr>
      <p:grpSpPr>
        <a:xfrm>
          <a:off x="0" y="0"/>
          <a:ext cx="0" cy="0"/>
          <a:chOff x="0" y="0"/>
          <a:chExt cx="0" cy="0"/>
        </a:xfrm>
      </p:grpSpPr>
      <p:grpSp>
        <p:nvGrpSpPr>
          <p:cNvPr id="207" name="Google Shape;207;p7"/>
          <p:cNvGrpSpPr/>
          <p:nvPr/>
        </p:nvGrpSpPr>
        <p:grpSpPr>
          <a:xfrm>
            <a:off x="0" y="0"/>
            <a:ext cx="9144000" cy="5143500"/>
            <a:chOff x="0" y="0"/>
            <a:chExt cx="9144000" cy="5143500"/>
          </a:xfrm>
        </p:grpSpPr>
        <p:sp>
          <p:nvSpPr>
            <p:cNvPr id="208" name="Google Shape;208;p7"/>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10800000">
              <a:off x="7399113" y="298189"/>
              <a:ext cx="1393197" cy="414038"/>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7"/>
            <p:cNvGrpSpPr/>
            <p:nvPr/>
          </p:nvGrpSpPr>
          <p:grpSpPr>
            <a:xfrm>
              <a:off x="477336" y="4342778"/>
              <a:ext cx="345327" cy="345882"/>
              <a:chOff x="1300150" y="626450"/>
              <a:chExt cx="739299" cy="740647"/>
            </a:xfrm>
          </p:grpSpPr>
          <p:sp>
            <p:nvSpPr>
              <p:cNvPr id="211" name="Google Shape;211;p7"/>
              <p:cNvSpPr/>
              <p:nvPr/>
            </p:nvSpPr>
            <p:spPr>
              <a:xfrm>
                <a:off x="1300150"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212" name="Google Shape;212;p7"/>
              <p:cNvSpPr/>
              <p:nvPr/>
            </p:nvSpPr>
            <p:spPr>
              <a:xfrm rot="5400000">
                <a:off x="1866246"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213" name="Google Shape;213;p7"/>
              <p:cNvSpPr/>
              <p:nvPr/>
            </p:nvSpPr>
            <p:spPr>
              <a:xfrm rot="10800000">
                <a:off x="1866684"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214" name="Google Shape;214;p7"/>
              <p:cNvSpPr/>
              <p:nvPr/>
            </p:nvSpPr>
            <p:spPr>
              <a:xfrm rot="-5400000">
                <a:off x="1300587"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grpSp>
        <p:sp>
          <p:nvSpPr>
            <p:cNvPr id="215" name="Google Shape;215;p7"/>
            <p:cNvSpPr/>
            <p:nvPr/>
          </p:nvSpPr>
          <p:spPr>
            <a:xfrm rot="10800000">
              <a:off x="5356599" y="4450643"/>
              <a:ext cx="986944" cy="301607"/>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7"/>
            <p:cNvGrpSpPr/>
            <p:nvPr/>
          </p:nvGrpSpPr>
          <p:grpSpPr>
            <a:xfrm>
              <a:off x="4714030" y="931577"/>
              <a:ext cx="953788" cy="522000"/>
              <a:chOff x="4397850" y="1828025"/>
              <a:chExt cx="686425" cy="375675"/>
            </a:xfrm>
          </p:grpSpPr>
          <p:sp>
            <p:nvSpPr>
              <p:cNvPr id="217" name="Google Shape;217;p7"/>
              <p:cNvSpPr/>
              <p:nvPr/>
            </p:nvSpPr>
            <p:spPr>
              <a:xfrm>
                <a:off x="4708600" y="1828025"/>
                <a:ext cx="375675" cy="375675"/>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7"/>
              <p:cNvGrpSpPr/>
              <p:nvPr/>
            </p:nvGrpSpPr>
            <p:grpSpPr>
              <a:xfrm>
                <a:off x="4397850" y="2027450"/>
                <a:ext cx="528975" cy="84875"/>
                <a:chOff x="4397850" y="2027450"/>
                <a:chExt cx="528975" cy="84875"/>
              </a:xfrm>
            </p:grpSpPr>
            <p:sp>
              <p:nvSpPr>
                <p:cNvPr id="219" name="Google Shape;219;p7"/>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6" name="Google Shape;226;p7"/>
            <p:cNvSpPr/>
            <p:nvPr/>
          </p:nvSpPr>
          <p:spPr>
            <a:xfrm rot="-5400000">
              <a:off x="354261" y="359922"/>
              <a:ext cx="468392" cy="468392"/>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7"/>
          <p:cNvSpPr txBox="1">
            <a:spLocks noGrp="1"/>
          </p:cNvSpPr>
          <p:nvPr>
            <p:ph type="title"/>
          </p:nvPr>
        </p:nvSpPr>
        <p:spPr>
          <a:xfrm>
            <a:off x="734575" y="927800"/>
            <a:ext cx="3835500" cy="989400"/>
          </a:xfrm>
          <a:prstGeom prst="rect">
            <a:avLst/>
          </a:prstGeom>
        </p:spPr>
        <p:txBody>
          <a:bodyPr spcFirstLastPara="1" wrap="square" lIns="91425" tIns="91425" rIns="91425" bIns="91425" anchor="ctr" anchorCtr="0">
            <a:noAutofit/>
          </a:bodyPr>
          <a:lstStyle>
            <a:lvl1pPr lvl="0" algn="l">
              <a:spcBef>
                <a:spcPts val="0"/>
              </a:spcBef>
              <a:spcAft>
                <a:spcPts val="0"/>
              </a:spcAft>
              <a:buSzPts val="2400"/>
              <a:buNone/>
              <a:defRPr sz="2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28" name="Google Shape;228;p7"/>
          <p:cNvSpPr txBox="1">
            <a:spLocks noGrp="1"/>
          </p:cNvSpPr>
          <p:nvPr>
            <p:ph type="body" idx="1"/>
          </p:nvPr>
        </p:nvSpPr>
        <p:spPr>
          <a:xfrm>
            <a:off x="734575" y="1954400"/>
            <a:ext cx="5016000" cy="22611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accent5"/>
              </a:buClr>
              <a:buSzPts val="1100"/>
              <a:buChar char="■"/>
              <a:defRPr sz="1500"/>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6"/>
        <p:cNvGrpSpPr/>
        <p:nvPr/>
      </p:nvGrpSpPr>
      <p:grpSpPr>
        <a:xfrm>
          <a:off x="0" y="0"/>
          <a:ext cx="0" cy="0"/>
          <a:chOff x="0" y="0"/>
          <a:chExt cx="0" cy="0"/>
        </a:xfrm>
      </p:grpSpPr>
      <p:grpSp>
        <p:nvGrpSpPr>
          <p:cNvPr id="307" name="Google Shape;307;p9"/>
          <p:cNvGrpSpPr/>
          <p:nvPr/>
        </p:nvGrpSpPr>
        <p:grpSpPr>
          <a:xfrm>
            <a:off x="-165654" y="0"/>
            <a:ext cx="9309654" cy="5143500"/>
            <a:chOff x="-165654" y="0"/>
            <a:chExt cx="9309654" cy="5143500"/>
          </a:xfrm>
        </p:grpSpPr>
        <p:sp>
          <p:nvSpPr>
            <p:cNvPr id="308" name="Google Shape;308;p9"/>
            <p:cNvSpPr/>
            <p:nvPr/>
          </p:nvSpPr>
          <p:spPr>
            <a:xfrm>
              <a:off x="8299450" y="4306746"/>
              <a:ext cx="430607" cy="430658"/>
            </a:xfrm>
            <a:custGeom>
              <a:avLst/>
              <a:gdLst/>
              <a:ahLst/>
              <a:cxnLst/>
              <a:rect l="l" t="t" r="r" b="b"/>
              <a:pathLst>
                <a:path w="26850" h="26849" fill="none" extrusionOk="0">
                  <a:moveTo>
                    <a:pt x="1" y="13943"/>
                  </a:moveTo>
                  <a:cubicBezTo>
                    <a:pt x="1" y="8716"/>
                    <a:pt x="3144" y="4001"/>
                    <a:pt x="7966" y="2001"/>
                  </a:cubicBezTo>
                  <a:cubicBezTo>
                    <a:pt x="12800" y="0"/>
                    <a:pt x="18348" y="1108"/>
                    <a:pt x="22051" y="4799"/>
                  </a:cubicBezTo>
                  <a:cubicBezTo>
                    <a:pt x="25742" y="8501"/>
                    <a:pt x="26849" y="14050"/>
                    <a:pt x="24849" y="18884"/>
                  </a:cubicBezTo>
                  <a:cubicBezTo>
                    <a:pt x="22849" y="23706"/>
                    <a:pt x="18134" y="26849"/>
                    <a:pt x="12919" y="26849"/>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9"/>
            <p:cNvGrpSpPr/>
            <p:nvPr/>
          </p:nvGrpSpPr>
          <p:grpSpPr>
            <a:xfrm flipH="1">
              <a:off x="928130" y="3984752"/>
              <a:ext cx="953788" cy="522000"/>
              <a:chOff x="4397850" y="1828025"/>
              <a:chExt cx="686425" cy="375675"/>
            </a:xfrm>
          </p:grpSpPr>
          <p:sp>
            <p:nvSpPr>
              <p:cNvPr id="311" name="Google Shape;311;p9"/>
              <p:cNvSpPr/>
              <p:nvPr/>
            </p:nvSpPr>
            <p:spPr>
              <a:xfrm>
                <a:off x="4708600" y="1828025"/>
                <a:ext cx="375675" cy="375675"/>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9"/>
              <p:cNvGrpSpPr/>
              <p:nvPr/>
            </p:nvGrpSpPr>
            <p:grpSpPr>
              <a:xfrm>
                <a:off x="4397850" y="2027450"/>
                <a:ext cx="528975" cy="84875"/>
                <a:chOff x="4397850" y="2027450"/>
                <a:chExt cx="528975" cy="84875"/>
              </a:xfrm>
            </p:grpSpPr>
            <p:sp>
              <p:nvSpPr>
                <p:cNvPr id="313" name="Google Shape;313;p9"/>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0" name="Google Shape;320;p9"/>
            <p:cNvSpPr/>
            <p:nvPr/>
          </p:nvSpPr>
          <p:spPr>
            <a:xfrm>
              <a:off x="-165654" y="513425"/>
              <a:ext cx="2047569" cy="826142"/>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9"/>
            <p:cNvGrpSpPr/>
            <p:nvPr/>
          </p:nvGrpSpPr>
          <p:grpSpPr>
            <a:xfrm>
              <a:off x="3995200" y="4047400"/>
              <a:ext cx="345325" cy="345325"/>
              <a:chOff x="3495950" y="1716700"/>
              <a:chExt cx="345325" cy="345325"/>
            </a:xfrm>
          </p:grpSpPr>
          <p:sp>
            <p:nvSpPr>
              <p:cNvPr id="322" name="Google Shape;322;p9"/>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9"/>
            <p:cNvGrpSpPr/>
            <p:nvPr/>
          </p:nvGrpSpPr>
          <p:grpSpPr>
            <a:xfrm>
              <a:off x="584635" y="551294"/>
              <a:ext cx="281155" cy="281594"/>
              <a:chOff x="1300150" y="626450"/>
              <a:chExt cx="739299" cy="740647"/>
            </a:xfrm>
          </p:grpSpPr>
          <p:sp>
            <p:nvSpPr>
              <p:cNvPr id="327" name="Google Shape;327;p9"/>
              <p:cNvSpPr/>
              <p:nvPr/>
            </p:nvSpPr>
            <p:spPr>
              <a:xfrm>
                <a:off x="1300150"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328" name="Google Shape;328;p9"/>
              <p:cNvSpPr/>
              <p:nvPr/>
            </p:nvSpPr>
            <p:spPr>
              <a:xfrm rot="5400000">
                <a:off x="1866246"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329" name="Google Shape;329;p9"/>
              <p:cNvSpPr/>
              <p:nvPr/>
            </p:nvSpPr>
            <p:spPr>
              <a:xfrm rot="10800000">
                <a:off x="1866684"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330" name="Google Shape;330;p9"/>
              <p:cNvSpPr/>
              <p:nvPr/>
            </p:nvSpPr>
            <p:spPr>
              <a:xfrm rot="-5400000">
                <a:off x="1300587"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grpSp>
      </p:grpSp>
      <p:sp>
        <p:nvSpPr>
          <p:cNvPr id="331" name="Google Shape;331;p9"/>
          <p:cNvSpPr txBox="1">
            <a:spLocks noGrp="1"/>
          </p:cNvSpPr>
          <p:nvPr>
            <p:ph type="title"/>
          </p:nvPr>
        </p:nvSpPr>
        <p:spPr>
          <a:xfrm>
            <a:off x="825725" y="1712063"/>
            <a:ext cx="3840000" cy="6663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4200"/>
              <a:buNone/>
              <a:defRPr sz="33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2" name="Google Shape;332;p9"/>
          <p:cNvSpPr txBox="1">
            <a:spLocks noGrp="1"/>
          </p:cNvSpPr>
          <p:nvPr>
            <p:ph type="subTitle" idx="1"/>
          </p:nvPr>
        </p:nvSpPr>
        <p:spPr>
          <a:xfrm>
            <a:off x="825725" y="2310338"/>
            <a:ext cx="3514800" cy="112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5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CUSTOM_4">
    <p:spTree>
      <p:nvGrpSpPr>
        <p:cNvPr id="1" name="Shape 589"/>
        <p:cNvGrpSpPr/>
        <p:nvPr/>
      </p:nvGrpSpPr>
      <p:grpSpPr>
        <a:xfrm>
          <a:off x="0" y="0"/>
          <a:ext cx="0" cy="0"/>
          <a:chOff x="0" y="0"/>
          <a:chExt cx="0" cy="0"/>
        </a:xfrm>
      </p:grpSpPr>
      <p:grpSp>
        <p:nvGrpSpPr>
          <p:cNvPr id="590" name="Google Shape;590;p15"/>
          <p:cNvGrpSpPr/>
          <p:nvPr/>
        </p:nvGrpSpPr>
        <p:grpSpPr>
          <a:xfrm>
            <a:off x="-187570" y="0"/>
            <a:ext cx="9331570" cy="5143500"/>
            <a:chOff x="-187570" y="0"/>
            <a:chExt cx="9331570" cy="5143500"/>
          </a:xfrm>
        </p:grpSpPr>
        <p:sp>
          <p:nvSpPr>
            <p:cNvPr id="591" name="Google Shape;591;p15"/>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15"/>
            <p:cNvGrpSpPr/>
            <p:nvPr/>
          </p:nvGrpSpPr>
          <p:grpSpPr>
            <a:xfrm>
              <a:off x="7587994" y="410945"/>
              <a:ext cx="1169970" cy="555496"/>
              <a:chOff x="949800" y="1738125"/>
              <a:chExt cx="825725" cy="392050"/>
            </a:xfrm>
          </p:grpSpPr>
          <p:sp>
            <p:nvSpPr>
              <p:cNvPr id="593" name="Google Shape;593;p15"/>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5"/>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5"/>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5"/>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5"/>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5"/>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5"/>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5"/>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5"/>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5"/>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5"/>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5"/>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5"/>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5"/>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15"/>
            <p:cNvGrpSpPr/>
            <p:nvPr/>
          </p:nvGrpSpPr>
          <p:grpSpPr>
            <a:xfrm>
              <a:off x="4346813" y="4261142"/>
              <a:ext cx="345325" cy="345325"/>
              <a:chOff x="3495950" y="1716700"/>
              <a:chExt cx="345325" cy="345325"/>
            </a:xfrm>
          </p:grpSpPr>
          <p:sp>
            <p:nvSpPr>
              <p:cNvPr id="626" name="Google Shape;626;p15"/>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15"/>
            <p:cNvSpPr/>
            <p:nvPr/>
          </p:nvSpPr>
          <p:spPr>
            <a:xfrm>
              <a:off x="3830500" y="572950"/>
              <a:ext cx="1051948" cy="314048"/>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a:off x="8152827" y="4168100"/>
              <a:ext cx="555526" cy="555506"/>
            </a:xfrm>
            <a:custGeom>
              <a:avLst/>
              <a:gdLst/>
              <a:ahLst/>
              <a:cxnLst/>
              <a:rect l="l" t="t" r="r" b="b"/>
              <a:pathLst>
                <a:path w="26850" h="26849" fill="none" extrusionOk="0">
                  <a:moveTo>
                    <a:pt x="1" y="13943"/>
                  </a:moveTo>
                  <a:cubicBezTo>
                    <a:pt x="1" y="8716"/>
                    <a:pt x="3144" y="4001"/>
                    <a:pt x="7966" y="2001"/>
                  </a:cubicBezTo>
                  <a:cubicBezTo>
                    <a:pt x="12800" y="0"/>
                    <a:pt x="18348" y="1108"/>
                    <a:pt x="22051" y="4799"/>
                  </a:cubicBezTo>
                  <a:cubicBezTo>
                    <a:pt x="25742" y="8501"/>
                    <a:pt x="26849" y="14050"/>
                    <a:pt x="24849" y="18884"/>
                  </a:cubicBezTo>
                  <a:cubicBezTo>
                    <a:pt x="22849" y="23706"/>
                    <a:pt x="18134" y="26849"/>
                    <a:pt x="12919" y="26849"/>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0800000">
              <a:off x="-187570" y="4305182"/>
              <a:ext cx="953807" cy="281349"/>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15"/>
          <p:cNvSpPr txBox="1">
            <a:spLocks noGrp="1"/>
          </p:cNvSpPr>
          <p:nvPr>
            <p:ph type="title"/>
          </p:nvPr>
        </p:nvSpPr>
        <p:spPr>
          <a:xfrm>
            <a:off x="4476800" y="1165698"/>
            <a:ext cx="3732000" cy="1843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7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634" name="Google Shape;634;p15"/>
          <p:cNvSpPr txBox="1">
            <a:spLocks noGrp="1"/>
          </p:cNvSpPr>
          <p:nvPr>
            <p:ph type="subTitle" idx="1"/>
          </p:nvPr>
        </p:nvSpPr>
        <p:spPr>
          <a:xfrm>
            <a:off x="5267950" y="3020721"/>
            <a:ext cx="2940900" cy="100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500">
                <a:solidFill>
                  <a:schemeClr val="dk1"/>
                </a:solidFil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1_1">
    <p:spTree>
      <p:nvGrpSpPr>
        <p:cNvPr id="1" name="Shape 671"/>
        <p:cNvGrpSpPr/>
        <p:nvPr/>
      </p:nvGrpSpPr>
      <p:grpSpPr>
        <a:xfrm>
          <a:off x="0" y="0"/>
          <a:ext cx="0" cy="0"/>
          <a:chOff x="0" y="0"/>
          <a:chExt cx="0" cy="0"/>
        </a:xfrm>
      </p:grpSpPr>
      <p:grpSp>
        <p:nvGrpSpPr>
          <p:cNvPr id="672" name="Google Shape;672;p17"/>
          <p:cNvGrpSpPr/>
          <p:nvPr/>
        </p:nvGrpSpPr>
        <p:grpSpPr>
          <a:xfrm>
            <a:off x="0" y="0"/>
            <a:ext cx="9144000" cy="5143500"/>
            <a:chOff x="0" y="0"/>
            <a:chExt cx="9144000" cy="5143500"/>
          </a:xfrm>
        </p:grpSpPr>
        <p:sp>
          <p:nvSpPr>
            <p:cNvPr id="673" name="Google Shape;673;p17"/>
            <p:cNvSpPr/>
            <p:nvPr/>
          </p:nvSpPr>
          <p:spPr>
            <a:xfrm>
              <a:off x="0" y="0"/>
              <a:ext cx="9144000" cy="5143500"/>
            </a:xfrm>
            <a:prstGeom prst="frame">
              <a:avLst>
                <a:gd name="adj1" fmla="val 394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17"/>
            <p:cNvGrpSpPr/>
            <p:nvPr/>
          </p:nvGrpSpPr>
          <p:grpSpPr>
            <a:xfrm>
              <a:off x="71322" y="1036345"/>
              <a:ext cx="1169970" cy="555496"/>
              <a:chOff x="949800" y="1738125"/>
              <a:chExt cx="825725" cy="392050"/>
            </a:xfrm>
          </p:grpSpPr>
          <p:sp>
            <p:nvSpPr>
              <p:cNvPr id="675" name="Google Shape;675;p17"/>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7"/>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7"/>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7"/>
            <p:cNvGrpSpPr/>
            <p:nvPr/>
          </p:nvGrpSpPr>
          <p:grpSpPr>
            <a:xfrm>
              <a:off x="8290025" y="4343054"/>
              <a:ext cx="345325" cy="345325"/>
              <a:chOff x="3495950" y="1716700"/>
              <a:chExt cx="345325" cy="345325"/>
            </a:xfrm>
          </p:grpSpPr>
          <p:sp>
            <p:nvSpPr>
              <p:cNvPr id="708" name="Google Shape;708;p17"/>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17"/>
            <p:cNvSpPr/>
            <p:nvPr/>
          </p:nvSpPr>
          <p:spPr>
            <a:xfrm rot="10800000">
              <a:off x="25" y="436872"/>
              <a:ext cx="1590002" cy="44245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flipH="1">
              <a:off x="626611" y="3804778"/>
              <a:ext cx="711190" cy="711190"/>
            </a:xfrm>
            <a:custGeom>
              <a:avLst/>
              <a:gdLst/>
              <a:ahLst/>
              <a:cxnLst/>
              <a:rect l="l" t="t" r="r" b="b"/>
              <a:pathLst>
                <a:path w="15027" h="15027" fill="none" extrusionOk="0">
                  <a:moveTo>
                    <a:pt x="15027" y="7228"/>
                  </a:moveTo>
                  <a:cubicBezTo>
                    <a:pt x="15027" y="10157"/>
                    <a:pt x="13265" y="12788"/>
                    <a:pt x="10562" y="13907"/>
                  </a:cubicBezTo>
                  <a:cubicBezTo>
                    <a:pt x="7859" y="15026"/>
                    <a:pt x="4752" y="14407"/>
                    <a:pt x="2680" y="12336"/>
                  </a:cubicBezTo>
                  <a:cubicBezTo>
                    <a:pt x="620" y="10276"/>
                    <a:pt x="1" y="7168"/>
                    <a:pt x="1120" y="4466"/>
                  </a:cubicBezTo>
                  <a:cubicBezTo>
                    <a:pt x="2239" y="1763"/>
                    <a:pt x="4871" y="1"/>
                    <a:pt x="7800"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17"/>
            <p:cNvGrpSpPr/>
            <p:nvPr/>
          </p:nvGrpSpPr>
          <p:grpSpPr>
            <a:xfrm flipH="1">
              <a:off x="924535" y="4182384"/>
              <a:ext cx="1001403" cy="160677"/>
              <a:chOff x="4397850" y="2027450"/>
              <a:chExt cx="528975" cy="84875"/>
            </a:xfrm>
          </p:grpSpPr>
          <p:sp>
            <p:nvSpPr>
              <p:cNvPr id="715" name="Google Shape;715;p17"/>
              <p:cNvSpPr/>
              <p:nvPr/>
            </p:nvSpPr>
            <p:spPr>
              <a:xfrm>
                <a:off x="43978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7"/>
              <p:cNvSpPr/>
              <p:nvPr/>
            </p:nvSpPr>
            <p:spPr>
              <a:xfrm>
                <a:off x="447197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7"/>
              <p:cNvSpPr/>
              <p:nvPr/>
            </p:nvSpPr>
            <p:spPr>
              <a:xfrm>
                <a:off x="4545800" y="2027450"/>
                <a:ext cx="85150" cy="84875"/>
              </a:xfrm>
              <a:custGeom>
                <a:avLst/>
                <a:gdLst/>
                <a:ahLst/>
                <a:cxnLst/>
                <a:rect l="l" t="t" r="r" b="b"/>
                <a:pathLst>
                  <a:path w="3406" h="3395" fill="none" extrusionOk="0">
                    <a:moveTo>
                      <a:pt x="0" y="3394"/>
                    </a:moveTo>
                    <a:lnTo>
                      <a:pt x="3405"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a:off x="461990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7"/>
              <p:cNvSpPr/>
              <p:nvPr/>
            </p:nvSpPr>
            <p:spPr>
              <a:xfrm>
                <a:off x="4694025" y="2027450"/>
                <a:ext cx="84850" cy="84875"/>
              </a:xfrm>
              <a:custGeom>
                <a:avLst/>
                <a:gdLst/>
                <a:ahLst/>
                <a:cxnLst/>
                <a:rect l="l" t="t" r="r" b="b"/>
                <a:pathLst>
                  <a:path w="3394"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7"/>
              <p:cNvSpPr/>
              <p:nvPr/>
            </p:nvSpPr>
            <p:spPr>
              <a:xfrm>
                <a:off x="4767850" y="2027450"/>
                <a:ext cx="85150" cy="84875"/>
              </a:xfrm>
              <a:custGeom>
                <a:avLst/>
                <a:gdLst/>
                <a:ahLst/>
                <a:cxnLst/>
                <a:rect l="l" t="t" r="r" b="b"/>
                <a:pathLst>
                  <a:path w="3406" h="3395" fill="none" extrusionOk="0">
                    <a:moveTo>
                      <a:pt x="0" y="3394"/>
                    </a:moveTo>
                    <a:lnTo>
                      <a:pt x="3406"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7"/>
              <p:cNvSpPr/>
              <p:nvPr/>
            </p:nvSpPr>
            <p:spPr>
              <a:xfrm>
                <a:off x="4841950" y="2027450"/>
                <a:ext cx="84875" cy="84875"/>
              </a:xfrm>
              <a:custGeom>
                <a:avLst/>
                <a:gdLst/>
                <a:ahLst/>
                <a:cxnLst/>
                <a:rect l="l" t="t" r="r" b="b"/>
                <a:pathLst>
                  <a:path w="3395" h="3395" fill="none" extrusionOk="0">
                    <a:moveTo>
                      <a:pt x="1" y="3394"/>
                    </a:moveTo>
                    <a:lnTo>
                      <a:pt x="3394" y="1"/>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2" name="Google Shape;722;p17"/>
            <p:cNvCxnSpPr/>
            <p:nvPr/>
          </p:nvCxnSpPr>
          <p:spPr>
            <a:xfrm>
              <a:off x="6771000" y="436863"/>
              <a:ext cx="2373000" cy="0"/>
            </a:xfrm>
            <a:prstGeom prst="straightConnector1">
              <a:avLst/>
            </a:prstGeom>
            <a:noFill/>
            <a:ln w="9525" cap="flat" cmpd="sng">
              <a:solidFill>
                <a:schemeClr val="dk2"/>
              </a:solidFill>
              <a:prstDash val="solid"/>
              <a:round/>
              <a:headEnd type="none" w="med" len="med"/>
              <a:tailEnd type="none" w="med" len="med"/>
            </a:ln>
          </p:spPr>
        </p:cxnSp>
        <p:grpSp>
          <p:nvGrpSpPr>
            <p:cNvPr id="723" name="Google Shape;723;p17"/>
            <p:cNvGrpSpPr/>
            <p:nvPr/>
          </p:nvGrpSpPr>
          <p:grpSpPr>
            <a:xfrm>
              <a:off x="3216198" y="1173306"/>
              <a:ext cx="281155" cy="281594"/>
              <a:chOff x="1300150" y="626450"/>
              <a:chExt cx="739299" cy="740647"/>
            </a:xfrm>
          </p:grpSpPr>
          <p:sp>
            <p:nvSpPr>
              <p:cNvPr id="724" name="Google Shape;724;p17"/>
              <p:cNvSpPr/>
              <p:nvPr/>
            </p:nvSpPr>
            <p:spPr>
              <a:xfrm>
                <a:off x="1300150"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725" name="Google Shape;725;p17"/>
              <p:cNvSpPr/>
              <p:nvPr/>
            </p:nvSpPr>
            <p:spPr>
              <a:xfrm rot="5400000">
                <a:off x="1866246"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726" name="Google Shape;726;p17"/>
              <p:cNvSpPr/>
              <p:nvPr/>
            </p:nvSpPr>
            <p:spPr>
              <a:xfrm rot="10800000">
                <a:off x="1866684"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727" name="Google Shape;727;p17"/>
              <p:cNvSpPr/>
              <p:nvPr/>
            </p:nvSpPr>
            <p:spPr>
              <a:xfrm rot="-5400000">
                <a:off x="1300587"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grpSp>
        <p:sp>
          <p:nvSpPr>
            <p:cNvPr id="728" name="Google Shape;728;p17"/>
            <p:cNvSpPr/>
            <p:nvPr/>
          </p:nvSpPr>
          <p:spPr>
            <a:xfrm rot="10800000" flipH="1">
              <a:off x="3559575" y="1407067"/>
              <a:ext cx="1120167" cy="301607"/>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17"/>
          <p:cNvSpPr txBox="1">
            <a:spLocks noGrp="1"/>
          </p:cNvSpPr>
          <p:nvPr>
            <p:ph type="title" hasCustomPrompt="1"/>
          </p:nvPr>
        </p:nvSpPr>
        <p:spPr>
          <a:xfrm>
            <a:off x="5066550" y="1144765"/>
            <a:ext cx="2799300" cy="714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0" name="Google Shape;730;p17"/>
          <p:cNvSpPr txBox="1">
            <a:spLocks noGrp="1"/>
          </p:cNvSpPr>
          <p:nvPr>
            <p:ph type="subTitle" idx="1"/>
          </p:nvPr>
        </p:nvSpPr>
        <p:spPr>
          <a:xfrm>
            <a:off x="4885186" y="1929049"/>
            <a:ext cx="3162000" cy="49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500"/>
              <a:buNone/>
              <a:defRPr sz="1500">
                <a:solidFill>
                  <a:schemeClr val="dk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731" name="Google Shape;731;p17"/>
          <p:cNvSpPr txBox="1">
            <a:spLocks noGrp="1"/>
          </p:cNvSpPr>
          <p:nvPr>
            <p:ph type="title" idx="2" hasCustomPrompt="1"/>
          </p:nvPr>
        </p:nvSpPr>
        <p:spPr>
          <a:xfrm>
            <a:off x="1278150" y="2123965"/>
            <a:ext cx="2799300" cy="714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2" name="Google Shape;732;p17"/>
          <p:cNvSpPr txBox="1">
            <a:spLocks noGrp="1"/>
          </p:cNvSpPr>
          <p:nvPr>
            <p:ph type="subTitle" idx="3"/>
          </p:nvPr>
        </p:nvSpPr>
        <p:spPr>
          <a:xfrm>
            <a:off x="1096786" y="2908324"/>
            <a:ext cx="316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sz="15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733" name="Google Shape;733;p17"/>
          <p:cNvSpPr txBox="1">
            <a:spLocks noGrp="1"/>
          </p:cNvSpPr>
          <p:nvPr>
            <p:ph type="title" idx="4" hasCustomPrompt="1"/>
          </p:nvPr>
        </p:nvSpPr>
        <p:spPr>
          <a:xfrm>
            <a:off x="5066550" y="3117740"/>
            <a:ext cx="2799300" cy="685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4" name="Google Shape;734;p17"/>
          <p:cNvSpPr txBox="1">
            <a:spLocks noGrp="1"/>
          </p:cNvSpPr>
          <p:nvPr>
            <p:ph type="subTitle" idx="5"/>
          </p:nvPr>
        </p:nvSpPr>
        <p:spPr>
          <a:xfrm>
            <a:off x="4885186" y="3887599"/>
            <a:ext cx="316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sz="15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368825"/>
            <a:ext cx="76263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600"/>
              <a:buFont typeface="NanumGothic ExtraBold"/>
              <a:buNone/>
              <a:defRPr sz="2600">
                <a:solidFill>
                  <a:schemeClr val="dk1"/>
                </a:solidFill>
                <a:latin typeface="NanumGothic ExtraBold"/>
                <a:ea typeface="NanumGothic ExtraBold"/>
                <a:cs typeface="NanumGothic ExtraBold"/>
                <a:sym typeface="NanumGothic ExtraBold"/>
              </a:defRPr>
            </a:lvl1pPr>
            <a:lvl2pPr lvl="1" algn="ctr">
              <a:spcBef>
                <a:spcPts val="0"/>
              </a:spcBef>
              <a:spcAft>
                <a:spcPts val="0"/>
              </a:spcAft>
              <a:buClr>
                <a:schemeClr val="dk1"/>
              </a:buClr>
              <a:buSzPts val="2600"/>
              <a:buFont typeface="NanumGothic ExtraBold"/>
              <a:buNone/>
              <a:defRPr sz="2600">
                <a:solidFill>
                  <a:schemeClr val="dk1"/>
                </a:solidFill>
                <a:latin typeface="NanumGothic ExtraBold"/>
                <a:ea typeface="NanumGothic ExtraBold"/>
                <a:cs typeface="NanumGothic ExtraBold"/>
                <a:sym typeface="NanumGothic ExtraBold"/>
              </a:defRPr>
            </a:lvl2pPr>
            <a:lvl3pPr lvl="2" algn="ctr">
              <a:spcBef>
                <a:spcPts val="0"/>
              </a:spcBef>
              <a:spcAft>
                <a:spcPts val="0"/>
              </a:spcAft>
              <a:buClr>
                <a:schemeClr val="dk1"/>
              </a:buClr>
              <a:buSzPts val="2600"/>
              <a:buFont typeface="NanumGothic ExtraBold"/>
              <a:buNone/>
              <a:defRPr sz="2600">
                <a:solidFill>
                  <a:schemeClr val="dk1"/>
                </a:solidFill>
                <a:latin typeface="NanumGothic ExtraBold"/>
                <a:ea typeface="NanumGothic ExtraBold"/>
                <a:cs typeface="NanumGothic ExtraBold"/>
                <a:sym typeface="NanumGothic ExtraBold"/>
              </a:defRPr>
            </a:lvl3pPr>
            <a:lvl4pPr lvl="3" algn="ctr">
              <a:spcBef>
                <a:spcPts val="0"/>
              </a:spcBef>
              <a:spcAft>
                <a:spcPts val="0"/>
              </a:spcAft>
              <a:buClr>
                <a:schemeClr val="dk1"/>
              </a:buClr>
              <a:buSzPts val="2600"/>
              <a:buFont typeface="NanumGothic ExtraBold"/>
              <a:buNone/>
              <a:defRPr sz="2600">
                <a:solidFill>
                  <a:schemeClr val="dk1"/>
                </a:solidFill>
                <a:latin typeface="NanumGothic ExtraBold"/>
                <a:ea typeface="NanumGothic ExtraBold"/>
                <a:cs typeface="NanumGothic ExtraBold"/>
                <a:sym typeface="NanumGothic ExtraBold"/>
              </a:defRPr>
            </a:lvl4pPr>
            <a:lvl5pPr lvl="4" algn="ctr">
              <a:spcBef>
                <a:spcPts val="0"/>
              </a:spcBef>
              <a:spcAft>
                <a:spcPts val="0"/>
              </a:spcAft>
              <a:buClr>
                <a:schemeClr val="dk1"/>
              </a:buClr>
              <a:buSzPts val="2600"/>
              <a:buFont typeface="NanumGothic ExtraBold"/>
              <a:buNone/>
              <a:defRPr sz="2600">
                <a:solidFill>
                  <a:schemeClr val="dk1"/>
                </a:solidFill>
                <a:latin typeface="NanumGothic ExtraBold"/>
                <a:ea typeface="NanumGothic ExtraBold"/>
                <a:cs typeface="NanumGothic ExtraBold"/>
                <a:sym typeface="NanumGothic ExtraBold"/>
              </a:defRPr>
            </a:lvl5pPr>
            <a:lvl6pPr lvl="5" algn="ctr">
              <a:spcBef>
                <a:spcPts val="0"/>
              </a:spcBef>
              <a:spcAft>
                <a:spcPts val="0"/>
              </a:spcAft>
              <a:buClr>
                <a:schemeClr val="dk1"/>
              </a:buClr>
              <a:buSzPts val="2600"/>
              <a:buFont typeface="NanumGothic ExtraBold"/>
              <a:buNone/>
              <a:defRPr sz="2600">
                <a:solidFill>
                  <a:schemeClr val="dk1"/>
                </a:solidFill>
                <a:latin typeface="NanumGothic ExtraBold"/>
                <a:ea typeface="NanumGothic ExtraBold"/>
                <a:cs typeface="NanumGothic ExtraBold"/>
                <a:sym typeface="NanumGothic ExtraBold"/>
              </a:defRPr>
            </a:lvl6pPr>
            <a:lvl7pPr lvl="6" algn="ctr">
              <a:spcBef>
                <a:spcPts val="0"/>
              </a:spcBef>
              <a:spcAft>
                <a:spcPts val="0"/>
              </a:spcAft>
              <a:buClr>
                <a:schemeClr val="dk1"/>
              </a:buClr>
              <a:buSzPts val="2600"/>
              <a:buFont typeface="NanumGothic ExtraBold"/>
              <a:buNone/>
              <a:defRPr sz="2600">
                <a:solidFill>
                  <a:schemeClr val="dk1"/>
                </a:solidFill>
                <a:latin typeface="NanumGothic ExtraBold"/>
                <a:ea typeface="NanumGothic ExtraBold"/>
                <a:cs typeface="NanumGothic ExtraBold"/>
                <a:sym typeface="NanumGothic ExtraBold"/>
              </a:defRPr>
            </a:lvl7pPr>
            <a:lvl8pPr lvl="7" algn="ctr">
              <a:spcBef>
                <a:spcPts val="0"/>
              </a:spcBef>
              <a:spcAft>
                <a:spcPts val="0"/>
              </a:spcAft>
              <a:buClr>
                <a:schemeClr val="dk1"/>
              </a:buClr>
              <a:buSzPts val="2600"/>
              <a:buFont typeface="NanumGothic ExtraBold"/>
              <a:buNone/>
              <a:defRPr sz="2600">
                <a:solidFill>
                  <a:schemeClr val="dk1"/>
                </a:solidFill>
                <a:latin typeface="NanumGothic ExtraBold"/>
                <a:ea typeface="NanumGothic ExtraBold"/>
                <a:cs typeface="NanumGothic ExtraBold"/>
                <a:sym typeface="NanumGothic ExtraBold"/>
              </a:defRPr>
            </a:lvl8pPr>
            <a:lvl9pPr lvl="8" algn="ctr">
              <a:spcBef>
                <a:spcPts val="0"/>
              </a:spcBef>
              <a:spcAft>
                <a:spcPts val="0"/>
              </a:spcAft>
              <a:buClr>
                <a:schemeClr val="dk1"/>
              </a:buClr>
              <a:buSzPts val="2600"/>
              <a:buFont typeface="NanumGothic ExtraBold"/>
              <a:buNone/>
              <a:defRPr sz="2600">
                <a:solidFill>
                  <a:schemeClr val="dk1"/>
                </a:solidFill>
                <a:latin typeface="NanumGothic ExtraBold"/>
                <a:ea typeface="NanumGothic ExtraBold"/>
                <a:cs typeface="NanumGothic ExtraBold"/>
                <a:sym typeface="NanumGothic ExtraBold"/>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Nanum Gothic"/>
              <a:buChar char="●"/>
              <a:defRPr sz="1500">
                <a:solidFill>
                  <a:schemeClr val="dk1"/>
                </a:solidFill>
                <a:latin typeface="Nanum Gothic"/>
                <a:ea typeface="Nanum Gothic"/>
                <a:cs typeface="Nanum Gothic"/>
                <a:sym typeface="Nanum Gothic"/>
              </a:defRPr>
            </a:lvl1pPr>
            <a:lvl2pPr marL="914400" lvl="1" indent="-323850">
              <a:lnSpc>
                <a:spcPct val="100000"/>
              </a:lnSpc>
              <a:spcBef>
                <a:spcPts val="0"/>
              </a:spcBef>
              <a:spcAft>
                <a:spcPts val="0"/>
              </a:spcAft>
              <a:buClr>
                <a:schemeClr val="dk1"/>
              </a:buClr>
              <a:buSzPts val="1500"/>
              <a:buFont typeface="Nanum Gothic"/>
              <a:buChar char="○"/>
              <a:defRPr sz="1500">
                <a:solidFill>
                  <a:schemeClr val="dk1"/>
                </a:solidFill>
                <a:latin typeface="Nanum Gothic"/>
                <a:ea typeface="Nanum Gothic"/>
                <a:cs typeface="Nanum Gothic"/>
                <a:sym typeface="Nanum Gothic"/>
              </a:defRPr>
            </a:lvl2pPr>
            <a:lvl3pPr marL="1371600" lvl="2" indent="-323850">
              <a:lnSpc>
                <a:spcPct val="100000"/>
              </a:lnSpc>
              <a:spcBef>
                <a:spcPts val="0"/>
              </a:spcBef>
              <a:spcAft>
                <a:spcPts val="0"/>
              </a:spcAft>
              <a:buClr>
                <a:schemeClr val="dk1"/>
              </a:buClr>
              <a:buSzPts val="1500"/>
              <a:buFont typeface="Nanum Gothic"/>
              <a:buChar char="■"/>
              <a:defRPr sz="1500">
                <a:solidFill>
                  <a:schemeClr val="dk1"/>
                </a:solidFill>
                <a:latin typeface="Nanum Gothic"/>
                <a:ea typeface="Nanum Gothic"/>
                <a:cs typeface="Nanum Gothic"/>
                <a:sym typeface="Nanum Gothic"/>
              </a:defRPr>
            </a:lvl3pPr>
            <a:lvl4pPr marL="1828800" lvl="3" indent="-323850">
              <a:lnSpc>
                <a:spcPct val="100000"/>
              </a:lnSpc>
              <a:spcBef>
                <a:spcPts val="0"/>
              </a:spcBef>
              <a:spcAft>
                <a:spcPts val="0"/>
              </a:spcAft>
              <a:buClr>
                <a:schemeClr val="dk1"/>
              </a:buClr>
              <a:buSzPts val="1500"/>
              <a:buFont typeface="Nanum Gothic"/>
              <a:buChar char="●"/>
              <a:defRPr sz="1500">
                <a:solidFill>
                  <a:schemeClr val="dk1"/>
                </a:solidFill>
                <a:latin typeface="Nanum Gothic"/>
                <a:ea typeface="Nanum Gothic"/>
                <a:cs typeface="Nanum Gothic"/>
                <a:sym typeface="Nanum Gothic"/>
              </a:defRPr>
            </a:lvl4pPr>
            <a:lvl5pPr marL="2286000" lvl="4" indent="-323850">
              <a:lnSpc>
                <a:spcPct val="100000"/>
              </a:lnSpc>
              <a:spcBef>
                <a:spcPts val="0"/>
              </a:spcBef>
              <a:spcAft>
                <a:spcPts val="0"/>
              </a:spcAft>
              <a:buClr>
                <a:schemeClr val="dk1"/>
              </a:buClr>
              <a:buSzPts val="1500"/>
              <a:buFont typeface="Nanum Gothic"/>
              <a:buChar char="○"/>
              <a:defRPr sz="1500">
                <a:solidFill>
                  <a:schemeClr val="dk1"/>
                </a:solidFill>
                <a:latin typeface="Nanum Gothic"/>
                <a:ea typeface="Nanum Gothic"/>
                <a:cs typeface="Nanum Gothic"/>
                <a:sym typeface="Nanum Gothic"/>
              </a:defRPr>
            </a:lvl5pPr>
            <a:lvl6pPr marL="2743200" lvl="5" indent="-323850">
              <a:lnSpc>
                <a:spcPct val="100000"/>
              </a:lnSpc>
              <a:spcBef>
                <a:spcPts val="0"/>
              </a:spcBef>
              <a:spcAft>
                <a:spcPts val="0"/>
              </a:spcAft>
              <a:buClr>
                <a:schemeClr val="dk1"/>
              </a:buClr>
              <a:buSzPts val="1500"/>
              <a:buFont typeface="Nanum Gothic"/>
              <a:buChar char="■"/>
              <a:defRPr sz="1500">
                <a:solidFill>
                  <a:schemeClr val="dk1"/>
                </a:solidFill>
                <a:latin typeface="Nanum Gothic"/>
                <a:ea typeface="Nanum Gothic"/>
                <a:cs typeface="Nanum Gothic"/>
                <a:sym typeface="Nanum Gothic"/>
              </a:defRPr>
            </a:lvl6pPr>
            <a:lvl7pPr marL="3200400" lvl="6" indent="-323850">
              <a:lnSpc>
                <a:spcPct val="100000"/>
              </a:lnSpc>
              <a:spcBef>
                <a:spcPts val="0"/>
              </a:spcBef>
              <a:spcAft>
                <a:spcPts val="0"/>
              </a:spcAft>
              <a:buClr>
                <a:schemeClr val="dk1"/>
              </a:buClr>
              <a:buSzPts val="1500"/>
              <a:buFont typeface="Nanum Gothic"/>
              <a:buChar char="●"/>
              <a:defRPr sz="1500">
                <a:solidFill>
                  <a:schemeClr val="dk1"/>
                </a:solidFill>
                <a:latin typeface="Nanum Gothic"/>
                <a:ea typeface="Nanum Gothic"/>
                <a:cs typeface="Nanum Gothic"/>
                <a:sym typeface="Nanum Gothic"/>
              </a:defRPr>
            </a:lvl7pPr>
            <a:lvl8pPr marL="3657600" lvl="7" indent="-323850">
              <a:lnSpc>
                <a:spcPct val="100000"/>
              </a:lnSpc>
              <a:spcBef>
                <a:spcPts val="0"/>
              </a:spcBef>
              <a:spcAft>
                <a:spcPts val="0"/>
              </a:spcAft>
              <a:buClr>
                <a:schemeClr val="dk1"/>
              </a:buClr>
              <a:buSzPts val="1500"/>
              <a:buFont typeface="Nanum Gothic"/>
              <a:buChar char="○"/>
              <a:defRPr sz="1500">
                <a:solidFill>
                  <a:schemeClr val="dk1"/>
                </a:solidFill>
                <a:latin typeface="Nanum Gothic"/>
                <a:ea typeface="Nanum Gothic"/>
                <a:cs typeface="Nanum Gothic"/>
                <a:sym typeface="Nanum Gothic"/>
              </a:defRPr>
            </a:lvl8pPr>
            <a:lvl9pPr marL="4114800" lvl="8" indent="-323850">
              <a:lnSpc>
                <a:spcPct val="100000"/>
              </a:lnSpc>
              <a:spcBef>
                <a:spcPts val="0"/>
              </a:spcBef>
              <a:spcAft>
                <a:spcPts val="0"/>
              </a:spcAft>
              <a:buClr>
                <a:schemeClr val="dk1"/>
              </a:buClr>
              <a:buSzPts val="1500"/>
              <a:buFont typeface="Nanum Gothic"/>
              <a:buChar char="■"/>
              <a:defRPr sz="15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61" r:id="rId8"/>
    <p:sldLayoutId id="2147483663" r:id="rId9"/>
    <p:sldLayoutId id="2147483665" r:id="rId10"/>
    <p:sldLayoutId id="2147483666" r:id="rId11"/>
    <p:sldLayoutId id="2147483669"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65.png"/><Relationship Id="rId5" Type="http://schemas.openxmlformats.org/officeDocument/2006/relationships/image" Target="../media/image2.jp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hyperlink" Target="https://blog.paperspace.com/image-super-resolution/" TargetMode="External"/><Relationship Id="rId3" Type="http://schemas.openxmlformats.org/officeDocument/2006/relationships/image" Target="../media/image68.jpg"/><Relationship Id="rId7" Type="http://schemas.openxmlformats.org/officeDocument/2006/relationships/hyperlink" Target="https://medium.com/analytics-vidhya/super-resolution-with-srresnet-srgan-2859b87c9c7f"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hub.packtpub.com/using-srgans-to-generate-photo-realistic-images-tutorial/" TargetMode="External"/><Relationship Id="rId5" Type="http://schemas.openxmlformats.org/officeDocument/2006/relationships/hyperlink" Target="https://www.analyticsvidhya.com/blog/2021/05/deep-learning-for-image-super-resolution/" TargetMode="External"/><Relationship Id="rId4" Type="http://schemas.openxmlformats.org/officeDocument/2006/relationships/hyperlink" Target="https://arxiv.org/pdf/1909.07113.pdf" TargetMode="External"/><Relationship Id="rId9" Type="http://schemas.openxmlformats.org/officeDocument/2006/relationships/hyperlink" Target="https://drive.google.com/file/d/1UBXO2l-sAA48Aeqb2jAjLcCxArwEW98t/view"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30"/>
          <p:cNvSpPr/>
          <p:nvPr/>
        </p:nvSpPr>
        <p:spPr>
          <a:xfrm>
            <a:off x="4492775" y="2916353"/>
            <a:ext cx="3583500" cy="740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SRGAN</a:t>
            </a:r>
            <a:endParaRPr sz="4800">
              <a:solidFill>
                <a:schemeClr val="lt1"/>
              </a:solidFill>
            </a:endParaRPr>
          </a:p>
        </p:txBody>
      </p:sp>
      <p:sp>
        <p:nvSpPr>
          <p:cNvPr id="1291" name="Google Shape;1291;p30"/>
          <p:cNvSpPr txBox="1">
            <a:spLocks noGrp="1"/>
          </p:cNvSpPr>
          <p:nvPr>
            <p:ph type="ctrTitle"/>
          </p:nvPr>
        </p:nvSpPr>
        <p:spPr>
          <a:xfrm>
            <a:off x="4483768" y="1101575"/>
            <a:ext cx="3641100" cy="20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Single</a:t>
            </a:r>
            <a:endParaRPr/>
          </a:p>
          <a:p>
            <a:pPr marL="0" lvl="0" indent="0" algn="ctr" rtl="0">
              <a:spcBef>
                <a:spcPts val="0"/>
              </a:spcBef>
              <a:spcAft>
                <a:spcPts val="0"/>
              </a:spcAft>
              <a:buNone/>
            </a:pPr>
            <a:r>
              <a:rPr lang="en"/>
              <a:t>Image Super Resolution</a:t>
            </a:r>
            <a:endParaRPr/>
          </a:p>
          <a:p>
            <a:pPr marL="0" lvl="0" indent="0" algn="ctr" rtl="0">
              <a:spcBef>
                <a:spcPts val="0"/>
              </a:spcBef>
              <a:spcAft>
                <a:spcPts val="0"/>
              </a:spcAft>
              <a:buNone/>
            </a:pPr>
            <a:endParaRPr/>
          </a:p>
        </p:txBody>
      </p:sp>
      <p:grpSp>
        <p:nvGrpSpPr>
          <p:cNvPr id="1292" name="Google Shape;1292;p30"/>
          <p:cNvGrpSpPr/>
          <p:nvPr/>
        </p:nvGrpSpPr>
        <p:grpSpPr>
          <a:xfrm>
            <a:off x="534269" y="787295"/>
            <a:ext cx="1169970" cy="555496"/>
            <a:chOff x="949800" y="1738125"/>
            <a:chExt cx="825725" cy="392050"/>
          </a:xfrm>
        </p:grpSpPr>
        <p:sp>
          <p:nvSpPr>
            <p:cNvPr id="1293" name="Google Shape;1293;p30"/>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0"/>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0"/>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0"/>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0"/>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5" name="Google Shape;1325;p30"/>
          <p:cNvPicPr preferRelativeResize="0"/>
          <p:nvPr/>
        </p:nvPicPr>
        <p:blipFill>
          <a:blip r:embed="rId3">
            <a:alphaModFix/>
          </a:blip>
          <a:stretch>
            <a:fillRect/>
          </a:stretch>
        </p:blipFill>
        <p:spPr>
          <a:xfrm>
            <a:off x="262225" y="1862475"/>
            <a:ext cx="4044200" cy="2001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39"/>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457200" algn="l" rtl="0">
              <a:spcBef>
                <a:spcPts val="0"/>
              </a:spcBef>
              <a:spcAft>
                <a:spcPts val="0"/>
              </a:spcAft>
              <a:buNone/>
            </a:pPr>
            <a:r>
              <a:rPr lang="en"/>
              <a:t>Methodology Used</a:t>
            </a:r>
            <a:endParaRPr/>
          </a:p>
          <a:p>
            <a:pPr marL="0" lvl="0" indent="0" algn="ctr" rtl="0">
              <a:spcBef>
                <a:spcPts val="0"/>
              </a:spcBef>
              <a:spcAft>
                <a:spcPts val="0"/>
              </a:spcAft>
              <a:buNone/>
            </a:pPr>
            <a:endParaRPr/>
          </a:p>
        </p:txBody>
      </p:sp>
      <p:sp>
        <p:nvSpPr>
          <p:cNvPr id="1525" name="Google Shape;1525;p39"/>
          <p:cNvSpPr txBox="1"/>
          <p:nvPr/>
        </p:nvSpPr>
        <p:spPr>
          <a:xfrm>
            <a:off x="990600" y="838200"/>
            <a:ext cx="300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t>SRResNet</a:t>
            </a:r>
            <a:endParaRPr sz="2600" b="1"/>
          </a:p>
        </p:txBody>
      </p:sp>
      <p:pic>
        <p:nvPicPr>
          <p:cNvPr id="1526" name="Google Shape;1526;p39"/>
          <p:cNvPicPr preferRelativeResize="0"/>
          <p:nvPr/>
        </p:nvPicPr>
        <p:blipFill>
          <a:blip r:embed="rId3">
            <a:alphaModFix/>
          </a:blip>
          <a:stretch>
            <a:fillRect/>
          </a:stretch>
        </p:blipFill>
        <p:spPr>
          <a:xfrm>
            <a:off x="2751702" y="1751150"/>
            <a:ext cx="4735627" cy="3146025"/>
          </a:xfrm>
          <a:prstGeom prst="rect">
            <a:avLst/>
          </a:prstGeom>
          <a:noFill/>
          <a:ln>
            <a:noFill/>
          </a:ln>
        </p:spPr>
      </p:pic>
      <p:sp>
        <p:nvSpPr>
          <p:cNvPr id="1527" name="Google Shape;1527;p39"/>
          <p:cNvSpPr txBox="1"/>
          <p:nvPr/>
        </p:nvSpPr>
        <p:spPr>
          <a:xfrm>
            <a:off x="1205275" y="1373475"/>
            <a:ext cx="3000000" cy="87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latin typeface="Nanum Gothic"/>
                <a:ea typeface="Nanum Gothic"/>
                <a:cs typeface="Nanum Gothic"/>
                <a:sym typeface="Nanum Gothic"/>
              </a:rPr>
              <a:t>CNN with skip connections</a:t>
            </a:r>
            <a:endParaRPr sz="900">
              <a:latin typeface="Nanum Gothic"/>
              <a:ea typeface="Nanum Gothic"/>
              <a:cs typeface="Nanum Gothic"/>
              <a:sym typeface="Nanum Gothic"/>
            </a:endParaRPr>
          </a:p>
          <a:p>
            <a:pPr marL="0" lvl="0" indent="0" algn="l" rtl="0">
              <a:lnSpc>
                <a:spcPct val="115000"/>
              </a:lnSpc>
              <a:spcBef>
                <a:spcPts val="0"/>
              </a:spcBef>
              <a:spcAft>
                <a:spcPts val="0"/>
              </a:spcAft>
              <a:buNone/>
            </a:pPr>
            <a:r>
              <a:rPr lang="en" sz="900">
                <a:latin typeface="Nanum Gothic"/>
                <a:ea typeface="Nanum Gothic"/>
                <a:cs typeface="Nanum Gothic"/>
                <a:sym typeface="Nanum Gothic"/>
              </a:rPr>
              <a:t>SRResNets replaced simple convolution blocks with residual blocks. </a:t>
            </a:r>
            <a:endParaRPr sz="900">
              <a:latin typeface="Nanum Gothic"/>
              <a:ea typeface="Nanum Gothic"/>
              <a:cs typeface="Nanum Gothic"/>
              <a:sym typeface="Nanum Gothic"/>
            </a:endParaRPr>
          </a:p>
          <a:p>
            <a:pPr marL="0" lvl="0" indent="0" algn="l" rtl="0">
              <a:lnSpc>
                <a:spcPct val="115000"/>
              </a:lnSpc>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grpSp>
        <p:nvGrpSpPr>
          <p:cNvPr id="1532" name="Google Shape;1532;p40"/>
          <p:cNvGrpSpPr/>
          <p:nvPr/>
        </p:nvGrpSpPr>
        <p:grpSpPr>
          <a:xfrm>
            <a:off x="4660200" y="1306950"/>
            <a:ext cx="3770400" cy="2935293"/>
            <a:chOff x="4685775" y="1306950"/>
            <a:chExt cx="3770400" cy="2935293"/>
          </a:xfrm>
        </p:grpSpPr>
        <p:grpSp>
          <p:nvGrpSpPr>
            <p:cNvPr id="1533" name="Google Shape;1533;p40"/>
            <p:cNvGrpSpPr/>
            <p:nvPr/>
          </p:nvGrpSpPr>
          <p:grpSpPr>
            <a:xfrm>
              <a:off x="5753378" y="3728223"/>
              <a:ext cx="1691336" cy="514019"/>
              <a:chOff x="2693375" y="3674850"/>
              <a:chExt cx="1568375" cy="476650"/>
            </a:xfrm>
          </p:grpSpPr>
          <p:sp>
            <p:nvSpPr>
              <p:cNvPr id="1534" name="Google Shape;1534;p40"/>
              <p:cNvSpPr/>
              <p:nvPr/>
            </p:nvSpPr>
            <p:spPr>
              <a:xfrm>
                <a:off x="2972200" y="3674850"/>
                <a:ext cx="1011375" cy="476650"/>
              </a:xfrm>
              <a:custGeom>
                <a:avLst/>
                <a:gdLst/>
                <a:ahLst/>
                <a:cxnLst/>
                <a:rect l="l" t="t" r="r" b="b"/>
                <a:pathLst>
                  <a:path w="40455" h="19066" extrusionOk="0">
                    <a:moveTo>
                      <a:pt x="4340" y="0"/>
                    </a:moveTo>
                    <a:lnTo>
                      <a:pt x="3472" y="3803"/>
                    </a:lnTo>
                    <a:lnTo>
                      <a:pt x="1" y="19066"/>
                    </a:lnTo>
                    <a:lnTo>
                      <a:pt x="40454" y="19066"/>
                    </a:lnTo>
                    <a:lnTo>
                      <a:pt x="36983" y="3803"/>
                    </a:lnTo>
                    <a:lnTo>
                      <a:pt x="36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0"/>
              <p:cNvSpPr/>
              <p:nvPr/>
            </p:nvSpPr>
            <p:spPr>
              <a:xfrm>
                <a:off x="2693375" y="4015575"/>
                <a:ext cx="1568375" cy="135925"/>
              </a:xfrm>
              <a:custGeom>
                <a:avLst/>
                <a:gdLst/>
                <a:ahLst/>
                <a:cxnLst/>
                <a:rect l="l" t="t" r="r" b="b"/>
                <a:pathLst>
                  <a:path w="62735" h="5437" extrusionOk="0">
                    <a:moveTo>
                      <a:pt x="2093" y="0"/>
                    </a:moveTo>
                    <a:cubicBezTo>
                      <a:pt x="945" y="0"/>
                      <a:pt x="1" y="945"/>
                      <a:pt x="1" y="2093"/>
                    </a:cubicBezTo>
                    <a:lnTo>
                      <a:pt x="1" y="3344"/>
                    </a:lnTo>
                    <a:cubicBezTo>
                      <a:pt x="1" y="4492"/>
                      <a:pt x="945" y="5437"/>
                      <a:pt x="2093" y="5437"/>
                    </a:cubicBezTo>
                    <a:lnTo>
                      <a:pt x="60642" y="5437"/>
                    </a:lnTo>
                    <a:cubicBezTo>
                      <a:pt x="61816" y="5437"/>
                      <a:pt x="62735" y="4492"/>
                      <a:pt x="62735" y="3344"/>
                    </a:cubicBezTo>
                    <a:lnTo>
                      <a:pt x="62735" y="2093"/>
                    </a:lnTo>
                    <a:cubicBezTo>
                      <a:pt x="62735" y="945"/>
                      <a:pt x="61816" y="0"/>
                      <a:pt x="60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2693375" y="4015575"/>
                <a:ext cx="1568375" cy="106575"/>
              </a:xfrm>
              <a:custGeom>
                <a:avLst/>
                <a:gdLst/>
                <a:ahLst/>
                <a:cxnLst/>
                <a:rect l="l" t="t" r="r" b="b"/>
                <a:pathLst>
                  <a:path w="62735" h="4263" extrusionOk="0">
                    <a:moveTo>
                      <a:pt x="2093" y="0"/>
                    </a:moveTo>
                    <a:cubicBezTo>
                      <a:pt x="945" y="0"/>
                      <a:pt x="1" y="945"/>
                      <a:pt x="1" y="2093"/>
                    </a:cubicBezTo>
                    <a:lnTo>
                      <a:pt x="1" y="2170"/>
                    </a:lnTo>
                    <a:cubicBezTo>
                      <a:pt x="1" y="3318"/>
                      <a:pt x="945" y="4262"/>
                      <a:pt x="2093" y="4262"/>
                    </a:cubicBezTo>
                    <a:lnTo>
                      <a:pt x="60642" y="4262"/>
                    </a:lnTo>
                    <a:cubicBezTo>
                      <a:pt x="61816" y="4262"/>
                      <a:pt x="62735" y="3318"/>
                      <a:pt x="62735" y="2170"/>
                    </a:cubicBezTo>
                    <a:lnTo>
                      <a:pt x="62735" y="2093"/>
                    </a:lnTo>
                    <a:cubicBezTo>
                      <a:pt x="62735" y="945"/>
                      <a:pt x="61816" y="0"/>
                      <a:pt x="60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40"/>
            <p:cNvSpPr/>
            <p:nvPr/>
          </p:nvSpPr>
          <p:spPr>
            <a:xfrm>
              <a:off x="4685775" y="1306950"/>
              <a:ext cx="3770400" cy="2427300"/>
            </a:xfrm>
            <a:prstGeom prst="roundRect">
              <a:avLst>
                <a:gd name="adj" fmla="val 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8" name="Google Shape;1538;p40"/>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457200" algn="l" rtl="0">
              <a:spcBef>
                <a:spcPts val="0"/>
              </a:spcBef>
              <a:spcAft>
                <a:spcPts val="0"/>
              </a:spcAft>
              <a:buNone/>
            </a:pPr>
            <a:r>
              <a:rPr lang="en"/>
              <a:t>Methodology Used</a:t>
            </a:r>
            <a:endParaRPr/>
          </a:p>
          <a:p>
            <a:pPr marL="0" lvl="0" indent="0" algn="ctr" rtl="0">
              <a:spcBef>
                <a:spcPts val="0"/>
              </a:spcBef>
              <a:spcAft>
                <a:spcPts val="0"/>
              </a:spcAft>
              <a:buNone/>
            </a:pPr>
            <a:endParaRPr/>
          </a:p>
        </p:txBody>
      </p:sp>
      <p:pic>
        <p:nvPicPr>
          <p:cNvPr id="1539" name="Google Shape;1539;p40"/>
          <p:cNvPicPr preferRelativeResize="0"/>
          <p:nvPr/>
        </p:nvPicPr>
        <p:blipFill rotWithShape="1">
          <a:blip r:embed="rId3">
            <a:alphaModFix/>
          </a:blip>
          <a:srcRect l="12224" r="12224"/>
          <a:stretch/>
        </p:blipFill>
        <p:spPr>
          <a:xfrm>
            <a:off x="3737755" y="2648113"/>
            <a:ext cx="782100" cy="1576200"/>
          </a:xfrm>
          <a:prstGeom prst="roundRect">
            <a:avLst>
              <a:gd name="adj" fmla="val 9049"/>
            </a:avLst>
          </a:prstGeom>
          <a:noFill/>
          <a:ln>
            <a:noFill/>
          </a:ln>
        </p:spPr>
      </p:pic>
      <p:pic>
        <p:nvPicPr>
          <p:cNvPr id="1540" name="Google Shape;1540;p40"/>
          <p:cNvPicPr preferRelativeResize="0"/>
          <p:nvPr/>
        </p:nvPicPr>
        <p:blipFill rotWithShape="1">
          <a:blip r:embed="rId4">
            <a:alphaModFix/>
          </a:blip>
          <a:srcRect t="310" b="-309"/>
          <a:stretch/>
        </p:blipFill>
        <p:spPr>
          <a:xfrm>
            <a:off x="4792825" y="1431296"/>
            <a:ext cx="3505152" cy="1962601"/>
          </a:xfrm>
          <a:prstGeom prst="rect">
            <a:avLst/>
          </a:prstGeom>
          <a:noFill/>
          <a:ln>
            <a:noFill/>
          </a:ln>
        </p:spPr>
      </p:pic>
      <p:grpSp>
        <p:nvGrpSpPr>
          <p:cNvPr id="1541" name="Google Shape;1541;p40"/>
          <p:cNvGrpSpPr/>
          <p:nvPr/>
        </p:nvGrpSpPr>
        <p:grpSpPr>
          <a:xfrm>
            <a:off x="3700137" y="2614208"/>
            <a:ext cx="857382" cy="1628034"/>
            <a:chOff x="495250" y="2658425"/>
            <a:chExt cx="795050" cy="1509675"/>
          </a:xfrm>
        </p:grpSpPr>
        <p:sp>
          <p:nvSpPr>
            <p:cNvPr id="1542" name="Google Shape;1542;p40"/>
            <p:cNvSpPr/>
            <p:nvPr/>
          </p:nvSpPr>
          <p:spPr>
            <a:xfrm>
              <a:off x="495250" y="2658425"/>
              <a:ext cx="795050" cy="1509675"/>
            </a:xfrm>
            <a:custGeom>
              <a:avLst/>
              <a:gdLst/>
              <a:ahLst/>
              <a:cxnLst/>
              <a:rect l="l" t="t" r="r" b="b"/>
              <a:pathLst>
                <a:path w="31802" h="60387" extrusionOk="0">
                  <a:moveTo>
                    <a:pt x="9342" y="1506"/>
                  </a:moveTo>
                  <a:lnTo>
                    <a:pt x="9342" y="2705"/>
                  </a:lnTo>
                  <a:cubicBezTo>
                    <a:pt x="9342" y="3446"/>
                    <a:pt x="9929" y="4033"/>
                    <a:pt x="10669" y="4058"/>
                  </a:cubicBezTo>
                  <a:lnTo>
                    <a:pt x="20674" y="4058"/>
                  </a:lnTo>
                  <a:cubicBezTo>
                    <a:pt x="21567" y="4058"/>
                    <a:pt x="22282" y="3318"/>
                    <a:pt x="22282" y="2425"/>
                  </a:cubicBezTo>
                  <a:lnTo>
                    <a:pt x="22282" y="1531"/>
                  </a:lnTo>
                  <a:lnTo>
                    <a:pt x="27386" y="1531"/>
                  </a:lnTo>
                  <a:cubicBezTo>
                    <a:pt x="28943" y="1531"/>
                    <a:pt x="30219" y="2782"/>
                    <a:pt x="30219" y="4339"/>
                  </a:cubicBezTo>
                  <a:lnTo>
                    <a:pt x="30245" y="54797"/>
                  </a:lnTo>
                  <a:cubicBezTo>
                    <a:pt x="30245" y="57043"/>
                    <a:pt x="28407" y="58880"/>
                    <a:pt x="26161" y="58880"/>
                  </a:cubicBezTo>
                  <a:lnTo>
                    <a:pt x="5616" y="58880"/>
                  </a:lnTo>
                  <a:cubicBezTo>
                    <a:pt x="3370" y="58880"/>
                    <a:pt x="1557" y="57043"/>
                    <a:pt x="1557" y="54797"/>
                  </a:cubicBezTo>
                  <a:lnTo>
                    <a:pt x="1557" y="4339"/>
                  </a:lnTo>
                  <a:cubicBezTo>
                    <a:pt x="1557" y="2782"/>
                    <a:pt x="2834" y="1506"/>
                    <a:pt x="4390" y="1506"/>
                  </a:cubicBezTo>
                  <a:close/>
                  <a:moveTo>
                    <a:pt x="3676" y="0"/>
                  </a:moveTo>
                  <a:cubicBezTo>
                    <a:pt x="1634" y="0"/>
                    <a:pt x="1" y="1633"/>
                    <a:pt x="1" y="3675"/>
                  </a:cubicBezTo>
                  <a:lnTo>
                    <a:pt x="1" y="56047"/>
                  </a:lnTo>
                  <a:cubicBezTo>
                    <a:pt x="1" y="58446"/>
                    <a:pt x="1940" y="60386"/>
                    <a:pt x="4339" y="60386"/>
                  </a:cubicBezTo>
                  <a:lnTo>
                    <a:pt x="27437" y="60386"/>
                  </a:lnTo>
                  <a:cubicBezTo>
                    <a:pt x="29836" y="60386"/>
                    <a:pt x="31802" y="58446"/>
                    <a:pt x="31802" y="56047"/>
                  </a:cubicBezTo>
                  <a:lnTo>
                    <a:pt x="31802" y="3675"/>
                  </a:lnTo>
                  <a:cubicBezTo>
                    <a:pt x="31802" y="1633"/>
                    <a:pt x="30143" y="0"/>
                    <a:pt x="28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0"/>
            <p:cNvSpPr/>
            <p:nvPr/>
          </p:nvSpPr>
          <p:spPr>
            <a:xfrm>
              <a:off x="762600" y="4085125"/>
              <a:ext cx="249500" cy="15975"/>
            </a:xfrm>
            <a:custGeom>
              <a:avLst/>
              <a:gdLst/>
              <a:ahLst/>
              <a:cxnLst/>
              <a:rect l="l" t="t" r="r" b="b"/>
              <a:pathLst>
                <a:path w="9980" h="639" extrusionOk="0">
                  <a:moveTo>
                    <a:pt x="256" y="0"/>
                  </a:moveTo>
                  <a:cubicBezTo>
                    <a:pt x="103" y="0"/>
                    <a:pt x="1" y="102"/>
                    <a:pt x="1" y="255"/>
                  </a:cubicBezTo>
                  <a:lnTo>
                    <a:pt x="1" y="383"/>
                  </a:lnTo>
                  <a:cubicBezTo>
                    <a:pt x="1" y="536"/>
                    <a:pt x="103" y="638"/>
                    <a:pt x="256" y="638"/>
                  </a:cubicBezTo>
                  <a:lnTo>
                    <a:pt x="9725" y="638"/>
                  </a:lnTo>
                  <a:cubicBezTo>
                    <a:pt x="9852" y="638"/>
                    <a:pt x="9980" y="536"/>
                    <a:pt x="9980" y="383"/>
                  </a:cubicBezTo>
                  <a:lnTo>
                    <a:pt x="9980" y="255"/>
                  </a:lnTo>
                  <a:cubicBezTo>
                    <a:pt x="9980" y="102"/>
                    <a:pt x="9852" y="0"/>
                    <a:pt x="9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40"/>
          <p:cNvSpPr txBox="1"/>
          <p:nvPr/>
        </p:nvSpPr>
        <p:spPr>
          <a:xfrm>
            <a:off x="990600" y="838200"/>
            <a:ext cx="300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t>SRGAN</a:t>
            </a:r>
            <a:endParaRPr sz="2600" b="1"/>
          </a:p>
        </p:txBody>
      </p:sp>
      <p:pic>
        <p:nvPicPr>
          <p:cNvPr id="1545" name="Google Shape;1545;p40"/>
          <p:cNvPicPr preferRelativeResize="0"/>
          <p:nvPr/>
        </p:nvPicPr>
        <p:blipFill>
          <a:blip r:embed="rId5">
            <a:alphaModFix/>
          </a:blip>
          <a:stretch>
            <a:fillRect/>
          </a:stretch>
        </p:blipFill>
        <p:spPr>
          <a:xfrm>
            <a:off x="4819775" y="1507500"/>
            <a:ext cx="3325801" cy="1576200"/>
          </a:xfrm>
          <a:prstGeom prst="rect">
            <a:avLst/>
          </a:prstGeom>
          <a:noFill/>
          <a:ln>
            <a:noFill/>
          </a:ln>
        </p:spPr>
      </p:pic>
      <p:pic>
        <p:nvPicPr>
          <p:cNvPr id="1546" name="Google Shape;1546;p40"/>
          <p:cNvPicPr preferRelativeResize="0"/>
          <p:nvPr/>
        </p:nvPicPr>
        <p:blipFill>
          <a:blip r:embed="rId6">
            <a:alphaModFix/>
          </a:blip>
          <a:stretch>
            <a:fillRect/>
          </a:stretch>
        </p:blipFill>
        <p:spPr>
          <a:xfrm>
            <a:off x="244300" y="2575187"/>
            <a:ext cx="4376299" cy="1706075"/>
          </a:xfrm>
          <a:prstGeom prst="rect">
            <a:avLst/>
          </a:prstGeom>
          <a:noFill/>
          <a:ln>
            <a:noFill/>
          </a:ln>
        </p:spPr>
      </p:pic>
      <p:sp>
        <p:nvSpPr>
          <p:cNvPr id="1547" name="Google Shape;1547;p40"/>
          <p:cNvSpPr txBox="1"/>
          <p:nvPr/>
        </p:nvSpPr>
        <p:spPr>
          <a:xfrm>
            <a:off x="942650" y="1431300"/>
            <a:ext cx="3505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SRGAN has three neural networks, a generator, a discriminator, and a pre-trained VGG19 network on the Imagenet dataset.</a:t>
            </a:r>
            <a:endParaRPr>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41"/>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a:t>The architecture of SRGANs</a:t>
            </a:r>
            <a:endParaRPr/>
          </a:p>
        </p:txBody>
      </p:sp>
      <p:sp>
        <p:nvSpPr>
          <p:cNvPr id="1553" name="Google Shape;1553;p41"/>
          <p:cNvSpPr txBox="1"/>
          <p:nvPr/>
        </p:nvSpPr>
        <p:spPr>
          <a:xfrm>
            <a:off x="1220325" y="1028700"/>
            <a:ext cx="6908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 SRGANs, both of the networks are deep Convolution neural networks. </a:t>
            </a:r>
            <a:endParaRPr/>
          </a:p>
          <a:p>
            <a:pPr marL="0" lvl="0" indent="0" algn="l" rtl="0">
              <a:spcBef>
                <a:spcPts val="0"/>
              </a:spcBef>
              <a:spcAft>
                <a:spcPts val="0"/>
              </a:spcAft>
              <a:buNone/>
            </a:pPr>
            <a:r>
              <a:rPr lang="en"/>
              <a:t>They contain convolution layers and upsampling layers. </a:t>
            </a:r>
            <a:endParaRPr/>
          </a:p>
          <a:p>
            <a:pPr marL="0" lvl="0" indent="0" algn="l" rtl="0">
              <a:spcBef>
                <a:spcPts val="0"/>
              </a:spcBef>
              <a:spcAft>
                <a:spcPts val="0"/>
              </a:spcAft>
              <a:buNone/>
            </a:pPr>
            <a:r>
              <a:rPr lang="en"/>
              <a:t>Each convolution layer is followed by a batch normalization operation and an activation layer.</a:t>
            </a:r>
            <a:endParaRPr/>
          </a:p>
        </p:txBody>
      </p:sp>
      <p:pic>
        <p:nvPicPr>
          <p:cNvPr id="1554" name="Google Shape;1554;p41"/>
          <p:cNvPicPr preferRelativeResize="0"/>
          <p:nvPr/>
        </p:nvPicPr>
        <p:blipFill>
          <a:blip r:embed="rId3">
            <a:alphaModFix/>
          </a:blip>
          <a:stretch>
            <a:fillRect/>
          </a:stretch>
        </p:blipFill>
        <p:spPr>
          <a:xfrm>
            <a:off x="3298925" y="2075400"/>
            <a:ext cx="5192826" cy="2838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42"/>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457200" algn="l" rtl="0">
              <a:spcBef>
                <a:spcPts val="0"/>
              </a:spcBef>
              <a:spcAft>
                <a:spcPts val="0"/>
              </a:spcAft>
              <a:buNone/>
            </a:pPr>
            <a:r>
              <a:rPr lang="en"/>
              <a:t>Generator</a:t>
            </a:r>
            <a:endParaRPr/>
          </a:p>
          <a:p>
            <a:pPr marL="0" lvl="0" indent="0" algn="l" rtl="0">
              <a:spcBef>
                <a:spcPts val="0"/>
              </a:spcBef>
              <a:spcAft>
                <a:spcPts val="0"/>
              </a:spcAft>
              <a:buNone/>
            </a:pPr>
            <a:endParaRPr/>
          </a:p>
        </p:txBody>
      </p:sp>
      <p:pic>
        <p:nvPicPr>
          <p:cNvPr id="1560" name="Google Shape;1560;p42"/>
          <p:cNvPicPr preferRelativeResize="0"/>
          <p:nvPr/>
        </p:nvPicPr>
        <p:blipFill>
          <a:blip r:embed="rId3">
            <a:alphaModFix/>
          </a:blip>
          <a:stretch>
            <a:fillRect/>
          </a:stretch>
        </p:blipFill>
        <p:spPr>
          <a:xfrm>
            <a:off x="2074725" y="972000"/>
            <a:ext cx="6850201" cy="1948150"/>
          </a:xfrm>
          <a:prstGeom prst="rect">
            <a:avLst/>
          </a:prstGeom>
          <a:noFill/>
          <a:ln>
            <a:noFill/>
          </a:ln>
        </p:spPr>
      </p:pic>
      <p:sp>
        <p:nvSpPr>
          <p:cNvPr id="1561" name="Google Shape;1561;p42"/>
          <p:cNvSpPr txBox="1"/>
          <p:nvPr/>
        </p:nvSpPr>
        <p:spPr>
          <a:xfrm>
            <a:off x="394275" y="2903375"/>
            <a:ext cx="3000000" cy="9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hyperparameters:</a:t>
            </a:r>
            <a:endParaRPr sz="1200"/>
          </a:p>
          <a:p>
            <a:pPr marL="0" lvl="0" indent="0" algn="l" rtl="0">
              <a:spcBef>
                <a:spcPts val="0"/>
              </a:spcBef>
              <a:spcAft>
                <a:spcPts val="0"/>
              </a:spcAft>
              <a:buNone/>
            </a:pPr>
            <a:r>
              <a:rPr lang="en" sz="1150">
                <a:highlight>
                  <a:srgbClr val="FDFDFD"/>
                </a:highlight>
                <a:latin typeface="Courier New"/>
                <a:ea typeface="Courier New"/>
                <a:cs typeface="Courier New"/>
                <a:sym typeface="Courier New"/>
              </a:rPr>
              <a:t>residual_blocks </a:t>
            </a:r>
            <a:r>
              <a:rPr lang="en" sz="1150">
                <a:solidFill>
                  <a:srgbClr val="A67F59"/>
                </a:solidFill>
                <a:latin typeface="Courier New"/>
                <a:ea typeface="Courier New"/>
                <a:cs typeface="Courier New"/>
                <a:sym typeface="Courier New"/>
              </a:rPr>
              <a:t>=</a:t>
            </a:r>
            <a:r>
              <a:rPr lang="en" sz="1150">
                <a:highlight>
                  <a:srgbClr val="FDFDFD"/>
                </a:highlight>
                <a:latin typeface="Courier New"/>
                <a:ea typeface="Courier New"/>
                <a:cs typeface="Courier New"/>
                <a:sym typeface="Courier New"/>
              </a:rPr>
              <a:t> </a:t>
            </a:r>
            <a:r>
              <a:rPr lang="en" sz="1150">
                <a:solidFill>
                  <a:srgbClr val="C92C2C"/>
                </a:solidFill>
                <a:highlight>
                  <a:srgbClr val="FDFDFD"/>
                </a:highlight>
                <a:latin typeface="Courier New"/>
                <a:ea typeface="Courier New"/>
                <a:cs typeface="Courier New"/>
                <a:sym typeface="Courier New"/>
              </a:rPr>
              <a:t>16</a:t>
            </a:r>
            <a:endParaRPr sz="1150">
              <a:highlight>
                <a:srgbClr val="FDFDFD"/>
              </a:highlight>
              <a:latin typeface="Courier New"/>
              <a:ea typeface="Courier New"/>
              <a:cs typeface="Courier New"/>
              <a:sym typeface="Courier New"/>
            </a:endParaRPr>
          </a:p>
          <a:p>
            <a:pPr marL="0" lvl="0" indent="0" algn="l" rtl="0">
              <a:spcBef>
                <a:spcPts val="0"/>
              </a:spcBef>
              <a:spcAft>
                <a:spcPts val="0"/>
              </a:spcAft>
              <a:buNone/>
            </a:pPr>
            <a:r>
              <a:rPr lang="en" sz="1150">
                <a:highlight>
                  <a:srgbClr val="FDFDFD"/>
                </a:highlight>
                <a:latin typeface="Courier New"/>
                <a:ea typeface="Courier New"/>
                <a:cs typeface="Courier New"/>
                <a:sym typeface="Courier New"/>
              </a:rPr>
              <a:t>momentum </a:t>
            </a:r>
            <a:r>
              <a:rPr lang="en" sz="1150">
                <a:solidFill>
                  <a:srgbClr val="A67F59"/>
                </a:solidFill>
                <a:latin typeface="Courier New"/>
                <a:ea typeface="Courier New"/>
                <a:cs typeface="Courier New"/>
                <a:sym typeface="Courier New"/>
              </a:rPr>
              <a:t>=</a:t>
            </a:r>
            <a:r>
              <a:rPr lang="en" sz="1150">
                <a:highlight>
                  <a:srgbClr val="FDFDFD"/>
                </a:highlight>
                <a:latin typeface="Courier New"/>
                <a:ea typeface="Courier New"/>
                <a:cs typeface="Courier New"/>
                <a:sym typeface="Courier New"/>
              </a:rPr>
              <a:t> </a:t>
            </a:r>
            <a:r>
              <a:rPr lang="en" sz="1150">
                <a:solidFill>
                  <a:srgbClr val="C92C2C"/>
                </a:solidFill>
                <a:highlight>
                  <a:srgbClr val="FDFDFD"/>
                </a:highlight>
                <a:latin typeface="Courier New"/>
                <a:ea typeface="Courier New"/>
                <a:cs typeface="Courier New"/>
                <a:sym typeface="Courier New"/>
              </a:rPr>
              <a:t>0.8</a:t>
            </a:r>
            <a:endParaRPr sz="1150">
              <a:highlight>
                <a:srgbClr val="FDFDFD"/>
              </a:highlight>
              <a:latin typeface="Courier New"/>
              <a:ea typeface="Courier New"/>
              <a:cs typeface="Courier New"/>
              <a:sym typeface="Courier New"/>
            </a:endParaRPr>
          </a:p>
          <a:p>
            <a:pPr marL="0" lvl="0" indent="0" algn="l" rtl="0">
              <a:spcBef>
                <a:spcPts val="0"/>
              </a:spcBef>
              <a:spcAft>
                <a:spcPts val="0"/>
              </a:spcAft>
              <a:buNone/>
            </a:pPr>
            <a:r>
              <a:rPr lang="en" sz="1150">
                <a:highlight>
                  <a:srgbClr val="FDFDFD"/>
                </a:highlight>
                <a:latin typeface="Courier New"/>
                <a:ea typeface="Courier New"/>
                <a:cs typeface="Courier New"/>
                <a:sym typeface="Courier New"/>
              </a:rPr>
              <a:t>input_shape </a:t>
            </a:r>
            <a:r>
              <a:rPr lang="en" sz="1150">
                <a:solidFill>
                  <a:srgbClr val="A67F59"/>
                </a:solidFill>
                <a:latin typeface="Courier New"/>
                <a:ea typeface="Courier New"/>
                <a:cs typeface="Courier New"/>
                <a:sym typeface="Courier New"/>
              </a:rPr>
              <a:t>=</a:t>
            </a:r>
            <a:r>
              <a:rPr lang="en" sz="1150">
                <a:highlight>
                  <a:srgbClr val="FDFDFD"/>
                </a:highlight>
                <a:latin typeface="Courier New"/>
                <a:ea typeface="Courier New"/>
                <a:cs typeface="Courier New"/>
                <a:sym typeface="Courier New"/>
              </a:rPr>
              <a:t> </a:t>
            </a:r>
            <a:r>
              <a:rPr lang="en" sz="1150">
                <a:solidFill>
                  <a:srgbClr val="5F6364"/>
                </a:solidFill>
                <a:highlight>
                  <a:srgbClr val="FDFDFD"/>
                </a:highlight>
                <a:latin typeface="Courier New"/>
                <a:ea typeface="Courier New"/>
                <a:cs typeface="Courier New"/>
                <a:sym typeface="Courier New"/>
              </a:rPr>
              <a:t>(</a:t>
            </a:r>
            <a:r>
              <a:rPr lang="en" sz="1150">
                <a:solidFill>
                  <a:srgbClr val="C92C2C"/>
                </a:solidFill>
                <a:highlight>
                  <a:srgbClr val="FDFDFD"/>
                </a:highlight>
                <a:latin typeface="Courier New"/>
                <a:ea typeface="Courier New"/>
                <a:cs typeface="Courier New"/>
                <a:sym typeface="Courier New"/>
              </a:rPr>
              <a:t>64</a:t>
            </a:r>
            <a:r>
              <a:rPr lang="en" sz="1150">
                <a:solidFill>
                  <a:srgbClr val="5F6364"/>
                </a:solidFill>
                <a:highlight>
                  <a:srgbClr val="FDFDFD"/>
                </a:highlight>
                <a:latin typeface="Courier New"/>
                <a:ea typeface="Courier New"/>
                <a:cs typeface="Courier New"/>
                <a:sym typeface="Courier New"/>
              </a:rPr>
              <a:t>,</a:t>
            </a:r>
            <a:r>
              <a:rPr lang="en" sz="1150">
                <a:highlight>
                  <a:srgbClr val="FDFDFD"/>
                </a:highlight>
                <a:latin typeface="Courier New"/>
                <a:ea typeface="Courier New"/>
                <a:cs typeface="Courier New"/>
                <a:sym typeface="Courier New"/>
              </a:rPr>
              <a:t> </a:t>
            </a:r>
            <a:r>
              <a:rPr lang="en" sz="1150">
                <a:solidFill>
                  <a:srgbClr val="C92C2C"/>
                </a:solidFill>
                <a:highlight>
                  <a:srgbClr val="FDFDFD"/>
                </a:highlight>
                <a:latin typeface="Courier New"/>
                <a:ea typeface="Courier New"/>
                <a:cs typeface="Courier New"/>
                <a:sym typeface="Courier New"/>
              </a:rPr>
              <a:t>64</a:t>
            </a:r>
            <a:r>
              <a:rPr lang="en" sz="1150">
                <a:solidFill>
                  <a:srgbClr val="5F6364"/>
                </a:solidFill>
                <a:highlight>
                  <a:srgbClr val="FDFDFD"/>
                </a:highlight>
                <a:latin typeface="Courier New"/>
                <a:ea typeface="Courier New"/>
                <a:cs typeface="Courier New"/>
                <a:sym typeface="Courier New"/>
              </a:rPr>
              <a:t>,</a:t>
            </a:r>
            <a:r>
              <a:rPr lang="en" sz="1150">
                <a:highlight>
                  <a:srgbClr val="FDFDFD"/>
                </a:highlight>
                <a:latin typeface="Courier New"/>
                <a:ea typeface="Courier New"/>
                <a:cs typeface="Courier New"/>
                <a:sym typeface="Courier New"/>
              </a:rPr>
              <a:t> </a:t>
            </a:r>
            <a:r>
              <a:rPr lang="en" sz="1150">
                <a:solidFill>
                  <a:srgbClr val="C92C2C"/>
                </a:solidFill>
                <a:highlight>
                  <a:srgbClr val="FDFDFD"/>
                </a:highlight>
                <a:latin typeface="Courier New"/>
                <a:ea typeface="Courier New"/>
                <a:cs typeface="Courier New"/>
                <a:sym typeface="Courier New"/>
              </a:rPr>
              <a:t>3</a:t>
            </a:r>
            <a:r>
              <a:rPr lang="en" sz="1150">
                <a:solidFill>
                  <a:srgbClr val="5F6364"/>
                </a:solidFill>
                <a:highlight>
                  <a:srgbClr val="FDFDFD"/>
                </a:highlight>
                <a:latin typeface="Courier New"/>
                <a:ea typeface="Courier New"/>
                <a:cs typeface="Courier New"/>
                <a:sym typeface="Courier New"/>
              </a:rPr>
              <a:t>)</a:t>
            </a:r>
            <a:endParaRPr sz="12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43"/>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457200" algn="l" rtl="0">
              <a:spcBef>
                <a:spcPts val="0"/>
              </a:spcBef>
              <a:spcAft>
                <a:spcPts val="0"/>
              </a:spcAft>
              <a:buNone/>
            </a:pPr>
            <a:r>
              <a:rPr lang="en"/>
              <a:t>DISCRIMINATOR</a:t>
            </a:r>
            <a:endParaRPr/>
          </a:p>
          <a:p>
            <a:pPr marL="0" lvl="0" indent="0" algn="l" rtl="0">
              <a:spcBef>
                <a:spcPts val="0"/>
              </a:spcBef>
              <a:spcAft>
                <a:spcPts val="0"/>
              </a:spcAft>
              <a:buNone/>
            </a:pPr>
            <a:endParaRPr/>
          </a:p>
        </p:txBody>
      </p:sp>
      <p:pic>
        <p:nvPicPr>
          <p:cNvPr id="1567" name="Google Shape;1567;p43"/>
          <p:cNvPicPr preferRelativeResize="0"/>
          <p:nvPr/>
        </p:nvPicPr>
        <p:blipFill>
          <a:blip r:embed="rId3">
            <a:alphaModFix/>
          </a:blip>
          <a:stretch>
            <a:fillRect/>
          </a:stretch>
        </p:blipFill>
        <p:spPr>
          <a:xfrm>
            <a:off x="1934450" y="972000"/>
            <a:ext cx="6961900" cy="1557050"/>
          </a:xfrm>
          <a:prstGeom prst="rect">
            <a:avLst/>
          </a:prstGeom>
          <a:noFill/>
          <a:ln>
            <a:noFill/>
          </a:ln>
        </p:spPr>
      </p:pic>
      <p:sp>
        <p:nvSpPr>
          <p:cNvPr id="1568" name="Google Shape;1568;p43"/>
          <p:cNvSpPr txBox="1"/>
          <p:nvPr/>
        </p:nvSpPr>
        <p:spPr>
          <a:xfrm>
            <a:off x="457200" y="2971800"/>
            <a:ext cx="3000000" cy="9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hyperparameters:</a:t>
            </a:r>
            <a:endParaRPr/>
          </a:p>
          <a:p>
            <a:pPr marL="0" lvl="0" indent="0" algn="l" rtl="0">
              <a:spcBef>
                <a:spcPts val="0"/>
              </a:spcBef>
              <a:spcAft>
                <a:spcPts val="0"/>
              </a:spcAft>
              <a:buNone/>
            </a:pPr>
            <a:r>
              <a:rPr lang="en" sz="1150">
                <a:latin typeface="Courier New"/>
                <a:ea typeface="Courier New"/>
                <a:cs typeface="Courier New"/>
                <a:sym typeface="Courier New"/>
              </a:rPr>
              <a:t>leakyrelu_alpha = 0.2</a:t>
            </a:r>
            <a:endParaRPr sz="1150">
              <a:latin typeface="Courier New"/>
              <a:ea typeface="Courier New"/>
              <a:cs typeface="Courier New"/>
              <a:sym typeface="Courier New"/>
            </a:endParaRPr>
          </a:p>
          <a:p>
            <a:pPr marL="0" lvl="0" indent="0" algn="l" rtl="0">
              <a:spcBef>
                <a:spcPts val="0"/>
              </a:spcBef>
              <a:spcAft>
                <a:spcPts val="0"/>
              </a:spcAft>
              <a:buNone/>
            </a:pPr>
            <a:r>
              <a:rPr lang="en" sz="1150">
                <a:latin typeface="Courier New"/>
                <a:ea typeface="Courier New"/>
                <a:cs typeface="Courier New"/>
                <a:sym typeface="Courier New"/>
              </a:rPr>
              <a:t>momentum = 0.8</a:t>
            </a:r>
            <a:endParaRPr sz="1150">
              <a:latin typeface="Courier New"/>
              <a:ea typeface="Courier New"/>
              <a:cs typeface="Courier New"/>
              <a:sym typeface="Courier New"/>
            </a:endParaRPr>
          </a:p>
          <a:p>
            <a:pPr marL="0" lvl="0" indent="0" algn="l" rtl="0">
              <a:spcBef>
                <a:spcPts val="0"/>
              </a:spcBef>
              <a:spcAft>
                <a:spcPts val="0"/>
              </a:spcAft>
              <a:buNone/>
            </a:pPr>
            <a:r>
              <a:rPr lang="en" sz="1150">
                <a:latin typeface="Courier New"/>
                <a:ea typeface="Courier New"/>
                <a:cs typeface="Courier New"/>
                <a:sym typeface="Courier New"/>
              </a:rPr>
              <a:t>input_shape = (256, 256, 3)</a:t>
            </a:r>
            <a:endParaRPr sz="1150">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44"/>
          <p:cNvSpPr txBox="1">
            <a:spLocks noGrp="1"/>
          </p:cNvSpPr>
          <p:nvPr>
            <p:ph type="body" idx="1"/>
          </p:nvPr>
        </p:nvSpPr>
        <p:spPr>
          <a:xfrm>
            <a:off x="975350" y="962010"/>
            <a:ext cx="7193400" cy="3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SRGAN Training Phase</a:t>
            </a:r>
            <a:endParaRPr>
              <a:latin typeface="Montserrat"/>
              <a:ea typeface="Montserrat"/>
              <a:cs typeface="Montserrat"/>
              <a:sym typeface="Montserrat"/>
            </a:endParaRPr>
          </a:p>
        </p:txBody>
      </p:sp>
      <p:grpSp>
        <p:nvGrpSpPr>
          <p:cNvPr id="1574" name="Google Shape;1574;p44"/>
          <p:cNvGrpSpPr/>
          <p:nvPr/>
        </p:nvGrpSpPr>
        <p:grpSpPr>
          <a:xfrm>
            <a:off x="657250" y="1853651"/>
            <a:ext cx="2076397" cy="1986827"/>
            <a:chOff x="1154425" y="2630001"/>
            <a:chExt cx="2076397" cy="1986827"/>
          </a:xfrm>
        </p:grpSpPr>
        <p:pic>
          <p:nvPicPr>
            <p:cNvPr id="1575" name="Google Shape;1575;p44"/>
            <p:cNvPicPr preferRelativeResize="0"/>
            <p:nvPr/>
          </p:nvPicPr>
          <p:blipFill rotWithShape="1">
            <a:blip r:embed="rId3">
              <a:alphaModFix/>
            </a:blip>
            <a:srcRect l="18229" r="15554"/>
            <a:stretch/>
          </p:blipFill>
          <p:spPr>
            <a:xfrm>
              <a:off x="1154425" y="2929667"/>
              <a:ext cx="1195200" cy="1200900"/>
            </a:xfrm>
            <a:prstGeom prst="rect">
              <a:avLst/>
            </a:prstGeom>
            <a:noFill/>
            <a:ln w="19050" cap="flat" cmpd="sng">
              <a:solidFill>
                <a:srgbClr val="000000"/>
              </a:solidFill>
              <a:prstDash val="solid"/>
              <a:round/>
              <a:headEnd type="none" w="sm" len="sm"/>
              <a:tailEnd type="none" w="sm" len="sm"/>
            </a:ln>
          </p:spPr>
        </p:pic>
        <p:pic>
          <p:nvPicPr>
            <p:cNvPr id="1576" name="Google Shape;1576;p44"/>
            <p:cNvPicPr preferRelativeResize="0"/>
            <p:nvPr/>
          </p:nvPicPr>
          <p:blipFill rotWithShape="1">
            <a:blip r:embed="rId4">
              <a:alphaModFix/>
            </a:blip>
            <a:srcRect l="25994" t="6445" r="16328" b="6445"/>
            <a:stretch/>
          </p:blipFill>
          <p:spPr>
            <a:xfrm>
              <a:off x="1540555" y="3415928"/>
              <a:ext cx="1195200" cy="1200900"/>
            </a:xfrm>
            <a:prstGeom prst="rect">
              <a:avLst/>
            </a:prstGeom>
            <a:noFill/>
            <a:ln w="19050" cap="flat" cmpd="sng">
              <a:solidFill>
                <a:srgbClr val="000000"/>
              </a:solidFill>
              <a:prstDash val="solid"/>
              <a:round/>
              <a:headEnd type="none" w="sm" len="sm"/>
              <a:tailEnd type="none" w="sm" len="sm"/>
            </a:ln>
          </p:spPr>
        </p:pic>
        <p:pic>
          <p:nvPicPr>
            <p:cNvPr id="1577" name="Google Shape;1577;p44"/>
            <p:cNvPicPr preferRelativeResize="0"/>
            <p:nvPr/>
          </p:nvPicPr>
          <p:blipFill>
            <a:blip r:embed="rId5">
              <a:alphaModFix/>
            </a:blip>
            <a:stretch>
              <a:fillRect/>
            </a:stretch>
          </p:blipFill>
          <p:spPr>
            <a:xfrm>
              <a:off x="2035645" y="2630001"/>
              <a:ext cx="1195177" cy="1195173"/>
            </a:xfrm>
            <a:prstGeom prst="rect">
              <a:avLst/>
            </a:prstGeom>
            <a:noFill/>
            <a:ln w="19050" cap="flat" cmpd="sng">
              <a:solidFill>
                <a:srgbClr val="000000"/>
              </a:solidFill>
              <a:prstDash val="solid"/>
              <a:round/>
              <a:headEnd type="none" w="sm" len="sm"/>
              <a:tailEnd type="none" w="sm" len="sm"/>
            </a:ln>
          </p:spPr>
        </p:pic>
      </p:grpSp>
      <p:sp>
        <p:nvSpPr>
          <p:cNvPr id="1578" name="Google Shape;1578;p44"/>
          <p:cNvSpPr/>
          <p:nvPr/>
        </p:nvSpPr>
        <p:spPr>
          <a:xfrm>
            <a:off x="4713900" y="1853650"/>
            <a:ext cx="1476000" cy="688500"/>
          </a:xfrm>
          <a:prstGeom prst="flowChartAlternateProcess">
            <a:avLst/>
          </a:prstGeom>
          <a:solidFill>
            <a:schemeClr val="lt2"/>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Discriminator</a:t>
            </a:r>
            <a:endParaRPr sz="1200">
              <a:latin typeface="Montserrat"/>
              <a:ea typeface="Montserrat"/>
              <a:cs typeface="Montserrat"/>
              <a:sym typeface="Montserrat"/>
            </a:endParaRPr>
          </a:p>
        </p:txBody>
      </p:sp>
      <p:sp>
        <p:nvSpPr>
          <p:cNvPr id="1579" name="Google Shape;1579;p44"/>
          <p:cNvSpPr/>
          <p:nvPr/>
        </p:nvSpPr>
        <p:spPr>
          <a:xfrm>
            <a:off x="4713900" y="2994150"/>
            <a:ext cx="1476000" cy="688500"/>
          </a:xfrm>
          <a:prstGeom prst="flowChartAlternateProcess">
            <a:avLst/>
          </a:prstGeom>
          <a:solidFill>
            <a:schemeClr val="lt2"/>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Generator</a:t>
            </a:r>
            <a:endParaRPr sz="1200">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(Upsample)</a:t>
            </a:r>
            <a:endParaRPr sz="1200">
              <a:solidFill>
                <a:schemeClr val="dk1"/>
              </a:solidFill>
              <a:latin typeface="Montserrat"/>
              <a:ea typeface="Montserrat"/>
              <a:cs typeface="Montserrat"/>
              <a:sym typeface="Montserrat"/>
            </a:endParaRPr>
          </a:p>
        </p:txBody>
      </p:sp>
      <p:sp>
        <p:nvSpPr>
          <p:cNvPr id="1580" name="Google Shape;1580;p44"/>
          <p:cNvSpPr/>
          <p:nvPr/>
        </p:nvSpPr>
        <p:spPr>
          <a:xfrm>
            <a:off x="3094600" y="3151963"/>
            <a:ext cx="1258362" cy="37287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Montserrat"/>
                <a:ea typeface="Montserrat"/>
                <a:cs typeface="Montserrat"/>
                <a:sym typeface="Montserrat"/>
              </a:rPr>
              <a:t>Downsample</a:t>
            </a:r>
            <a:endParaRPr sz="1100">
              <a:latin typeface="Montserrat"/>
              <a:ea typeface="Montserrat"/>
              <a:cs typeface="Montserrat"/>
              <a:sym typeface="Montserrat"/>
            </a:endParaRPr>
          </a:p>
        </p:txBody>
      </p:sp>
      <p:grpSp>
        <p:nvGrpSpPr>
          <p:cNvPr id="1581" name="Google Shape;1581;p44"/>
          <p:cNvGrpSpPr/>
          <p:nvPr/>
        </p:nvGrpSpPr>
        <p:grpSpPr>
          <a:xfrm>
            <a:off x="3275594" y="3608084"/>
            <a:ext cx="896381" cy="857713"/>
            <a:chOff x="1154425" y="2630001"/>
            <a:chExt cx="2076397" cy="1986827"/>
          </a:xfrm>
        </p:grpSpPr>
        <p:pic>
          <p:nvPicPr>
            <p:cNvPr id="1582" name="Google Shape;1582;p44"/>
            <p:cNvPicPr preferRelativeResize="0"/>
            <p:nvPr/>
          </p:nvPicPr>
          <p:blipFill rotWithShape="1">
            <a:blip r:embed="rId3">
              <a:alphaModFix/>
            </a:blip>
            <a:srcRect l="18229" r="15554"/>
            <a:stretch/>
          </p:blipFill>
          <p:spPr>
            <a:xfrm>
              <a:off x="1154425" y="2929667"/>
              <a:ext cx="1195200" cy="1200900"/>
            </a:xfrm>
            <a:prstGeom prst="rect">
              <a:avLst/>
            </a:prstGeom>
            <a:noFill/>
            <a:ln w="19050" cap="flat" cmpd="sng">
              <a:solidFill>
                <a:srgbClr val="000000"/>
              </a:solidFill>
              <a:prstDash val="solid"/>
              <a:round/>
              <a:headEnd type="none" w="sm" len="sm"/>
              <a:tailEnd type="none" w="sm" len="sm"/>
            </a:ln>
          </p:spPr>
        </p:pic>
        <p:pic>
          <p:nvPicPr>
            <p:cNvPr id="1583" name="Google Shape;1583;p44"/>
            <p:cNvPicPr preferRelativeResize="0"/>
            <p:nvPr/>
          </p:nvPicPr>
          <p:blipFill rotWithShape="1">
            <a:blip r:embed="rId4">
              <a:alphaModFix/>
            </a:blip>
            <a:srcRect l="25994" t="6445" r="16328" b="6445"/>
            <a:stretch/>
          </p:blipFill>
          <p:spPr>
            <a:xfrm>
              <a:off x="1540555" y="3415928"/>
              <a:ext cx="1195200" cy="1200900"/>
            </a:xfrm>
            <a:prstGeom prst="rect">
              <a:avLst/>
            </a:prstGeom>
            <a:noFill/>
            <a:ln w="19050" cap="flat" cmpd="sng">
              <a:solidFill>
                <a:srgbClr val="000000"/>
              </a:solidFill>
              <a:prstDash val="solid"/>
              <a:round/>
              <a:headEnd type="none" w="sm" len="sm"/>
              <a:tailEnd type="none" w="sm" len="sm"/>
            </a:ln>
          </p:spPr>
        </p:pic>
        <p:pic>
          <p:nvPicPr>
            <p:cNvPr id="1584" name="Google Shape;1584;p44"/>
            <p:cNvPicPr preferRelativeResize="0"/>
            <p:nvPr/>
          </p:nvPicPr>
          <p:blipFill>
            <a:blip r:embed="rId5">
              <a:alphaModFix/>
            </a:blip>
            <a:stretch>
              <a:fillRect/>
            </a:stretch>
          </p:blipFill>
          <p:spPr>
            <a:xfrm>
              <a:off x="2035645" y="2630001"/>
              <a:ext cx="1195177" cy="1195173"/>
            </a:xfrm>
            <a:prstGeom prst="rect">
              <a:avLst/>
            </a:prstGeom>
            <a:noFill/>
            <a:ln w="19050" cap="flat" cmpd="sng">
              <a:solidFill>
                <a:srgbClr val="000000"/>
              </a:solidFill>
              <a:prstDash val="solid"/>
              <a:round/>
              <a:headEnd type="none" w="sm" len="sm"/>
              <a:tailEnd type="none" w="sm" len="sm"/>
            </a:ln>
          </p:spPr>
        </p:pic>
      </p:grpSp>
      <p:cxnSp>
        <p:nvCxnSpPr>
          <p:cNvPr id="1585" name="Google Shape;1585;p44"/>
          <p:cNvCxnSpPr>
            <a:stCxn id="1578" idx="1"/>
          </p:cNvCxnSpPr>
          <p:nvPr/>
        </p:nvCxnSpPr>
        <p:spPr>
          <a:xfrm rot="10800000">
            <a:off x="2739000" y="2197900"/>
            <a:ext cx="1974900" cy="0"/>
          </a:xfrm>
          <a:prstGeom prst="straightConnector1">
            <a:avLst/>
          </a:prstGeom>
          <a:noFill/>
          <a:ln w="9525" cap="flat" cmpd="sng">
            <a:solidFill>
              <a:schemeClr val="dk2"/>
            </a:solidFill>
            <a:prstDash val="solid"/>
            <a:round/>
            <a:headEnd type="triangle" w="med" len="med"/>
            <a:tailEnd type="none" w="med" len="med"/>
          </a:ln>
        </p:spPr>
      </p:cxnSp>
      <p:cxnSp>
        <p:nvCxnSpPr>
          <p:cNvPr id="1586" name="Google Shape;1586;p44"/>
          <p:cNvCxnSpPr>
            <a:stCxn id="1580" idx="0"/>
          </p:cNvCxnSpPr>
          <p:nvPr/>
        </p:nvCxnSpPr>
        <p:spPr>
          <a:xfrm rot="10800000">
            <a:off x="3723781" y="2206663"/>
            <a:ext cx="0" cy="945300"/>
          </a:xfrm>
          <a:prstGeom prst="straightConnector1">
            <a:avLst/>
          </a:prstGeom>
          <a:noFill/>
          <a:ln w="9525" cap="flat" cmpd="sng">
            <a:solidFill>
              <a:schemeClr val="dk2"/>
            </a:solidFill>
            <a:prstDash val="solid"/>
            <a:round/>
            <a:headEnd type="triangle" w="med" len="med"/>
            <a:tailEnd type="none" w="med" len="med"/>
          </a:ln>
        </p:spPr>
      </p:cxnSp>
      <p:cxnSp>
        <p:nvCxnSpPr>
          <p:cNvPr id="1587" name="Google Shape;1587;p44"/>
          <p:cNvCxnSpPr>
            <a:stCxn id="1580" idx="3"/>
            <a:endCxn id="1579" idx="1"/>
          </p:cNvCxnSpPr>
          <p:nvPr/>
        </p:nvCxnSpPr>
        <p:spPr>
          <a:xfrm>
            <a:off x="4352962" y="3338398"/>
            <a:ext cx="360900" cy="0"/>
          </a:xfrm>
          <a:prstGeom prst="straightConnector1">
            <a:avLst/>
          </a:prstGeom>
          <a:noFill/>
          <a:ln w="9525" cap="flat" cmpd="sng">
            <a:solidFill>
              <a:schemeClr val="dk2"/>
            </a:solidFill>
            <a:prstDash val="solid"/>
            <a:round/>
            <a:headEnd type="none" w="med" len="med"/>
            <a:tailEnd type="triangle" w="med" len="med"/>
          </a:ln>
        </p:spPr>
      </p:cxnSp>
      <p:sp>
        <p:nvSpPr>
          <p:cNvPr id="1588" name="Google Shape;1588;p44"/>
          <p:cNvSpPr txBox="1"/>
          <p:nvPr/>
        </p:nvSpPr>
        <p:spPr>
          <a:xfrm>
            <a:off x="795900" y="3921850"/>
            <a:ext cx="1668600" cy="43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Montserrat"/>
                <a:ea typeface="Montserrat"/>
                <a:cs typeface="Montserrat"/>
                <a:sym typeface="Montserrat"/>
              </a:rPr>
              <a:t>ImageNet Train</a:t>
            </a:r>
            <a:endParaRPr sz="1000">
              <a:latin typeface="Montserrat"/>
              <a:ea typeface="Montserrat"/>
              <a:cs typeface="Montserrat"/>
              <a:sym typeface="Montserrat"/>
            </a:endParaRPr>
          </a:p>
        </p:txBody>
      </p:sp>
      <p:cxnSp>
        <p:nvCxnSpPr>
          <p:cNvPr id="1589" name="Google Shape;1589;p44"/>
          <p:cNvCxnSpPr>
            <a:stCxn id="1579" idx="0"/>
            <a:endCxn id="1578" idx="2"/>
          </p:cNvCxnSpPr>
          <p:nvPr/>
        </p:nvCxnSpPr>
        <p:spPr>
          <a:xfrm rot="10800000">
            <a:off x="5451900" y="2542050"/>
            <a:ext cx="0" cy="452100"/>
          </a:xfrm>
          <a:prstGeom prst="straightConnector1">
            <a:avLst/>
          </a:prstGeom>
          <a:noFill/>
          <a:ln w="9525" cap="flat" cmpd="sng">
            <a:solidFill>
              <a:schemeClr val="dk2"/>
            </a:solidFill>
            <a:prstDash val="solid"/>
            <a:round/>
            <a:headEnd type="none" w="med" len="med"/>
            <a:tailEnd type="triangle" w="med" len="med"/>
          </a:ln>
        </p:spPr>
      </p:cxnSp>
      <p:sp>
        <p:nvSpPr>
          <p:cNvPr id="1590" name="Google Shape;1590;p44"/>
          <p:cNvSpPr txBox="1"/>
          <p:nvPr/>
        </p:nvSpPr>
        <p:spPr>
          <a:xfrm>
            <a:off x="4859250" y="1249238"/>
            <a:ext cx="1185300" cy="37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Real/Fake?</a:t>
            </a:r>
            <a:endParaRPr>
              <a:latin typeface="Montserrat"/>
              <a:ea typeface="Montserrat"/>
              <a:cs typeface="Montserrat"/>
              <a:sym typeface="Montserrat"/>
            </a:endParaRPr>
          </a:p>
        </p:txBody>
      </p:sp>
      <p:cxnSp>
        <p:nvCxnSpPr>
          <p:cNvPr id="1591" name="Google Shape;1591;p44"/>
          <p:cNvCxnSpPr>
            <a:endCxn id="1590" idx="2"/>
          </p:cNvCxnSpPr>
          <p:nvPr/>
        </p:nvCxnSpPr>
        <p:spPr>
          <a:xfrm rot="10800000">
            <a:off x="5451900" y="1622138"/>
            <a:ext cx="0" cy="184500"/>
          </a:xfrm>
          <a:prstGeom prst="straightConnector1">
            <a:avLst/>
          </a:prstGeom>
          <a:noFill/>
          <a:ln w="9525" cap="flat" cmpd="sng">
            <a:solidFill>
              <a:schemeClr val="dk2"/>
            </a:solidFill>
            <a:prstDash val="solid"/>
            <a:round/>
            <a:headEnd type="none" w="med" len="med"/>
            <a:tailEnd type="triangle" w="med" len="med"/>
          </a:ln>
        </p:spPr>
      </p:cxnSp>
      <p:sp>
        <p:nvSpPr>
          <p:cNvPr id="1592" name="Google Shape;1592;p44"/>
          <p:cNvSpPr/>
          <p:nvPr/>
        </p:nvSpPr>
        <p:spPr>
          <a:xfrm>
            <a:off x="6534675" y="1933375"/>
            <a:ext cx="1606770" cy="529038"/>
          </a:xfrm>
          <a:prstGeom prst="flowChartTerminator">
            <a:avLst/>
          </a:prstGeom>
          <a:solidFill>
            <a:schemeClr val="lt2"/>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100">
                <a:solidFill>
                  <a:schemeClr val="dk1"/>
                </a:solidFill>
                <a:latin typeface="Montserrat"/>
                <a:ea typeface="Montserrat"/>
                <a:cs typeface="Montserrat"/>
                <a:sym typeface="Montserrat"/>
              </a:rPr>
              <a:t>Backpropagation</a:t>
            </a:r>
            <a:endParaRPr sz="1100">
              <a:solidFill>
                <a:schemeClr val="dk1"/>
              </a:solidFill>
              <a:latin typeface="Montserrat"/>
              <a:ea typeface="Montserrat"/>
              <a:cs typeface="Montserrat"/>
              <a:sym typeface="Montserrat"/>
            </a:endParaRPr>
          </a:p>
        </p:txBody>
      </p:sp>
      <p:cxnSp>
        <p:nvCxnSpPr>
          <p:cNvPr id="1593" name="Google Shape;1593;p44"/>
          <p:cNvCxnSpPr>
            <a:stCxn id="1590" idx="3"/>
            <a:endCxn id="1592" idx="0"/>
          </p:cNvCxnSpPr>
          <p:nvPr/>
        </p:nvCxnSpPr>
        <p:spPr>
          <a:xfrm>
            <a:off x="6044550" y="1435688"/>
            <a:ext cx="1293600" cy="497700"/>
          </a:xfrm>
          <a:prstGeom prst="bentConnector2">
            <a:avLst/>
          </a:prstGeom>
          <a:noFill/>
          <a:ln w="9525" cap="flat" cmpd="sng">
            <a:solidFill>
              <a:srgbClr val="FF0000"/>
            </a:solidFill>
            <a:prstDash val="dash"/>
            <a:round/>
            <a:headEnd type="none" w="med" len="med"/>
            <a:tailEnd type="triangle" w="med" len="med"/>
          </a:ln>
        </p:spPr>
      </p:cxnSp>
      <p:cxnSp>
        <p:nvCxnSpPr>
          <p:cNvPr id="1594" name="Google Shape;1594;p44"/>
          <p:cNvCxnSpPr>
            <a:stCxn id="1592" idx="2"/>
            <a:endCxn id="1579" idx="3"/>
          </p:cNvCxnSpPr>
          <p:nvPr/>
        </p:nvCxnSpPr>
        <p:spPr>
          <a:xfrm rot="5400000">
            <a:off x="6326010" y="2326363"/>
            <a:ext cx="876000" cy="1148100"/>
          </a:xfrm>
          <a:prstGeom prst="bentConnector2">
            <a:avLst/>
          </a:prstGeom>
          <a:noFill/>
          <a:ln w="9525" cap="flat" cmpd="sng">
            <a:solidFill>
              <a:srgbClr val="FF0000"/>
            </a:solidFill>
            <a:prstDash val="dash"/>
            <a:round/>
            <a:headEnd type="none" w="med" len="med"/>
            <a:tailEnd type="triangle" w="med" len="med"/>
          </a:ln>
        </p:spPr>
      </p:cxnSp>
      <p:cxnSp>
        <p:nvCxnSpPr>
          <p:cNvPr id="1595" name="Google Shape;1595;p44"/>
          <p:cNvCxnSpPr>
            <a:stCxn id="1592" idx="1"/>
            <a:endCxn id="1578" idx="3"/>
          </p:cNvCxnSpPr>
          <p:nvPr/>
        </p:nvCxnSpPr>
        <p:spPr>
          <a:xfrm rot="10800000">
            <a:off x="6189975" y="2197894"/>
            <a:ext cx="344700" cy="0"/>
          </a:xfrm>
          <a:prstGeom prst="straightConnector1">
            <a:avLst/>
          </a:prstGeom>
          <a:noFill/>
          <a:ln w="9525" cap="flat" cmpd="sng">
            <a:solidFill>
              <a:srgbClr val="FF0000"/>
            </a:solidFill>
            <a:prstDash val="dash"/>
            <a:round/>
            <a:headEnd type="none" w="med" len="med"/>
            <a:tailEnd type="triangle" w="med" len="med"/>
          </a:ln>
        </p:spPr>
      </p:cxnSp>
      <p:sp>
        <p:nvSpPr>
          <p:cNvPr id="1596" name="Google Shape;1596;p44"/>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457200" algn="l" rtl="0">
              <a:spcBef>
                <a:spcPts val="0"/>
              </a:spcBef>
              <a:spcAft>
                <a:spcPts val="0"/>
              </a:spcAft>
              <a:buNone/>
            </a:pPr>
            <a:endParaRPr/>
          </a:p>
          <a:p>
            <a:pPr marL="0" lvl="0" indent="457200" algn="l" rtl="0">
              <a:spcBef>
                <a:spcPts val="0"/>
              </a:spcBef>
              <a:spcAft>
                <a:spcPts val="0"/>
              </a:spcAft>
              <a:buNone/>
            </a:pPr>
            <a:r>
              <a:rPr lang="en"/>
              <a:t> PIPELINE</a:t>
            </a:r>
            <a:endParaRPr/>
          </a:p>
          <a:p>
            <a:pPr marL="0" lvl="0" indent="45720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pic>
        <p:nvPicPr>
          <p:cNvPr id="1601" name="Google Shape;1601;p45"/>
          <p:cNvPicPr preferRelativeResize="0"/>
          <p:nvPr/>
        </p:nvPicPr>
        <p:blipFill>
          <a:blip r:embed="rId3">
            <a:alphaModFix/>
          </a:blip>
          <a:stretch>
            <a:fillRect/>
          </a:stretch>
        </p:blipFill>
        <p:spPr>
          <a:xfrm>
            <a:off x="1379513" y="1023300"/>
            <a:ext cx="5775376" cy="357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46"/>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Loss Functions</a:t>
            </a:r>
            <a:endParaRPr/>
          </a:p>
          <a:p>
            <a:pPr marL="0" lvl="0" indent="0" algn="ctr" rtl="0">
              <a:spcBef>
                <a:spcPts val="0"/>
              </a:spcBef>
              <a:spcAft>
                <a:spcPts val="0"/>
              </a:spcAft>
              <a:buNone/>
            </a:pPr>
            <a:endParaRPr/>
          </a:p>
        </p:txBody>
      </p:sp>
      <p:sp>
        <p:nvSpPr>
          <p:cNvPr id="1607" name="Google Shape;1607;p46"/>
          <p:cNvSpPr txBox="1"/>
          <p:nvPr/>
        </p:nvSpPr>
        <p:spPr>
          <a:xfrm>
            <a:off x="3642500" y="2134950"/>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Perceptual Loss</a:t>
            </a: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p:txBody>
      </p:sp>
      <p:sp>
        <p:nvSpPr>
          <p:cNvPr id="1608" name="Google Shape;1608;p46"/>
          <p:cNvSpPr txBox="1"/>
          <p:nvPr/>
        </p:nvSpPr>
        <p:spPr>
          <a:xfrm>
            <a:off x="3246125" y="986550"/>
            <a:ext cx="2598600" cy="1224600"/>
          </a:xfrm>
          <a:prstGeom prst="rect">
            <a:avLst/>
          </a:prstGeom>
          <a:noFill/>
          <a:ln>
            <a:noFill/>
          </a:ln>
        </p:spPr>
        <p:txBody>
          <a:bodyPr spcFirstLastPara="1" wrap="square" lIns="91425" tIns="91425" rIns="91425" bIns="91425" anchor="t" anchorCtr="0">
            <a:noAutofit/>
          </a:bodyPr>
          <a:lstStyle/>
          <a:p>
            <a:pPr marL="457200" lvl="0" indent="-279400" algn="l" rtl="0">
              <a:spcBef>
                <a:spcPts val="0"/>
              </a:spcBef>
              <a:spcAft>
                <a:spcPts val="0"/>
              </a:spcAft>
              <a:buClr>
                <a:schemeClr val="dk1"/>
              </a:buClr>
              <a:buSzPts val="800"/>
              <a:buFont typeface="Nanum Gothic"/>
              <a:buChar char="●"/>
            </a:pPr>
            <a:r>
              <a:rPr lang="en" sz="800">
                <a:solidFill>
                  <a:schemeClr val="dk1"/>
                </a:solidFill>
                <a:latin typeface="Nanum Gothic"/>
                <a:ea typeface="Nanum Gothic"/>
                <a:cs typeface="Nanum Gothic"/>
                <a:sym typeface="Nanum Gothic"/>
              </a:rPr>
              <a:t>Perceptual loss tries to match the high-level features in a generated image with a given HR output image.</a:t>
            </a:r>
            <a:endParaRPr sz="8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800">
              <a:solidFill>
                <a:schemeClr val="dk1"/>
              </a:solidFill>
              <a:latin typeface="Nanum Gothic"/>
              <a:ea typeface="Nanum Gothic"/>
              <a:cs typeface="Nanum Gothic"/>
              <a:sym typeface="Nanum Gothic"/>
            </a:endParaRPr>
          </a:p>
          <a:p>
            <a:pPr marL="457200" lvl="0" indent="-279400" algn="l" rtl="0">
              <a:spcBef>
                <a:spcPts val="0"/>
              </a:spcBef>
              <a:spcAft>
                <a:spcPts val="0"/>
              </a:spcAft>
              <a:buClr>
                <a:schemeClr val="dk1"/>
              </a:buClr>
              <a:buSzPts val="800"/>
              <a:buFont typeface="Nanum Gothic"/>
              <a:buChar char="●"/>
            </a:pPr>
            <a:r>
              <a:rPr lang="en" sz="800">
                <a:solidFill>
                  <a:schemeClr val="dk1"/>
                </a:solidFill>
                <a:latin typeface="Nanum Gothic"/>
                <a:ea typeface="Nanum Gothic"/>
                <a:cs typeface="Nanum Gothic"/>
                <a:sym typeface="Nanum Gothic"/>
              </a:rPr>
              <a:t>This is achieved by taking a pre-trained network, like VGG, and using the difference of feature outputs between predicted and output images as loss.</a:t>
            </a:r>
            <a:endParaRPr sz="8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800">
              <a:solidFill>
                <a:schemeClr val="dk1"/>
              </a:solidFill>
              <a:latin typeface="Nanum Gothic"/>
              <a:ea typeface="Nanum Gothic"/>
              <a:cs typeface="Nanum Gothic"/>
              <a:sym typeface="Nanum Gothic"/>
            </a:endParaRPr>
          </a:p>
        </p:txBody>
      </p:sp>
      <p:sp>
        <p:nvSpPr>
          <p:cNvPr id="1609" name="Google Shape;1609;p46"/>
          <p:cNvSpPr txBox="1"/>
          <p:nvPr/>
        </p:nvSpPr>
        <p:spPr>
          <a:xfrm>
            <a:off x="871750" y="2134950"/>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Pixel Loss</a:t>
            </a: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p:txBody>
      </p:sp>
      <p:sp>
        <p:nvSpPr>
          <p:cNvPr id="1610" name="Google Shape;1610;p46"/>
          <p:cNvSpPr txBox="1"/>
          <p:nvPr/>
        </p:nvSpPr>
        <p:spPr>
          <a:xfrm>
            <a:off x="699700" y="1019401"/>
            <a:ext cx="2247000" cy="810900"/>
          </a:xfrm>
          <a:prstGeom prst="rect">
            <a:avLst/>
          </a:prstGeom>
          <a:noFill/>
          <a:ln>
            <a:noFill/>
          </a:ln>
        </p:spPr>
        <p:txBody>
          <a:bodyPr spcFirstLastPara="1" wrap="square" lIns="91425" tIns="91425" rIns="91425" bIns="91425" anchor="t" anchorCtr="0">
            <a:noAutofit/>
          </a:bodyPr>
          <a:lstStyle/>
          <a:p>
            <a:pPr marL="114300" lvl="0" indent="-107950" algn="l" rtl="0">
              <a:spcBef>
                <a:spcPts val="0"/>
              </a:spcBef>
              <a:spcAft>
                <a:spcPts val="0"/>
              </a:spcAft>
              <a:buClr>
                <a:schemeClr val="dk1"/>
              </a:buClr>
              <a:buSzPts val="800"/>
              <a:buFont typeface="Nanum Gothic"/>
              <a:buChar char="●"/>
            </a:pPr>
            <a:r>
              <a:rPr lang="en" sz="800">
                <a:solidFill>
                  <a:schemeClr val="dk1"/>
                </a:solidFill>
                <a:latin typeface="Nanum Gothic"/>
                <a:ea typeface="Nanum Gothic"/>
                <a:cs typeface="Nanum Gothic"/>
                <a:sym typeface="Nanum Gothic"/>
              </a:rPr>
              <a:t>L2, L1, or some difference metric is used to evaluate the model.</a:t>
            </a:r>
            <a:endParaRPr sz="8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800">
              <a:solidFill>
                <a:schemeClr val="dk1"/>
              </a:solidFill>
              <a:latin typeface="Nanum Gothic"/>
              <a:ea typeface="Nanum Gothic"/>
              <a:cs typeface="Nanum Gothic"/>
              <a:sym typeface="Nanum Gothic"/>
            </a:endParaRPr>
          </a:p>
          <a:p>
            <a:pPr marL="114300" lvl="0" indent="-107950" algn="l" rtl="0">
              <a:spcBef>
                <a:spcPts val="0"/>
              </a:spcBef>
              <a:spcAft>
                <a:spcPts val="0"/>
              </a:spcAft>
              <a:buClr>
                <a:schemeClr val="dk1"/>
              </a:buClr>
              <a:buSzPts val="800"/>
              <a:buFont typeface="Nanum Gothic"/>
              <a:buChar char="●"/>
            </a:pPr>
            <a:r>
              <a:rPr lang="en" sz="800">
                <a:solidFill>
                  <a:schemeClr val="dk1"/>
                </a:solidFill>
                <a:latin typeface="Nanum Gothic"/>
                <a:ea typeface="Nanum Gothic"/>
                <a:cs typeface="Nanum Gothic"/>
                <a:sym typeface="Nanum Gothic"/>
              </a:rPr>
              <a:t>Training with pixel loss optimizes PSNR, but doesn't directly optimize the perceptual quality,</a:t>
            </a:r>
            <a:endParaRPr sz="8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800">
              <a:solidFill>
                <a:schemeClr val="dk1"/>
              </a:solidFill>
              <a:latin typeface="Nanum Gothic"/>
              <a:ea typeface="Nanum Gothic"/>
              <a:cs typeface="Nanum Gothic"/>
              <a:sym typeface="Nanum Gothic"/>
            </a:endParaRPr>
          </a:p>
        </p:txBody>
      </p:sp>
      <p:sp>
        <p:nvSpPr>
          <p:cNvPr id="1611" name="Google Shape;1611;p46"/>
          <p:cNvSpPr txBox="1"/>
          <p:nvPr/>
        </p:nvSpPr>
        <p:spPr>
          <a:xfrm>
            <a:off x="5027880" y="3181038"/>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Adversarial Loss</a:t>
            </a: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p:txBody>
      </p:sp>
      <p:sp>
        <p:nvSpPr>
          <p:cNvPr id="1612" name="Google Shape;1612;p46"/>
          <p:cNvSpPr txBox="1"/>
          <p:nvPr/>
        </p:nvSpPr>
        <p:spPr>
          <a:xfrm>
            <a:off x="4855825" y="3617575"/>
            <a:ext cx="3415800" cy="1345800"/>
          </a:xfrm>
          <a:prstGeom prst="rect">
            <a:avLst/>
          </a:prstGeom>
          <a:noFill/>
          <a:ln>
            <a:noFill/>
          </a:ln>
        </p:spPr>
        <p:txBody>
          <a:bodyPr spcFirstLastPara="1" wrap="square" lIns="91425" tIns="91425" rIns="91425" bIns="91425" anchor="t" anchorCtr="0">
            <a:noAutofit/>
          </a:bodyPr>
          <a:lstStyle/>
          <a:p>
            <a:pPr marL="457200" lvl="0" indent="-279400" algn="l" rtl="0">
              <a:spcBef>
                <a:spcPts val="0"/>
              </a:spcBef>
              <a:spcAft>
                <a:spcPts val="0"/>
              </a:spcAft>
              <a:buClr>
                <a:schemeClr val="dk1"/>
              </a:buClr>
              <a:buSzPts val="800"/>
              <a:buFont typeface="Nanum Gothic"/>
              <a:buChar char="●"/>
            </a:pPr>
            <a:r>
              <a:rPr lang="en" sz="800">
                <a:solidFill>
                  <a:schemeClr val="dk1"/>
                </a:solidFill>
                <a:latin typeface="Nanum Gothic"/>
                <a:ea typeface="Nanum Gothic"/>
                <a:cs typeface="Nanum Gothic"/>
                <a:sym typeface="Nanum Gothic"/>
              </a:rPr>
              <a:t>Used in all GAN-related architectures, adversarial loss helps in fooling the discriminator and generally produces images which have better perceptual quality.</a:t>
            </a:r>
            <a:endParaRPr sz="8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800">
              <a:solidFill>
                <a:schemeClr val="dk1"/>
              </a:solidFill>
              <a:latin typeface="Nanum Gothic"/>
              <a:ea typeface="Nanum Gothic"/>
              <a:cs typeface="Nanum Gothic"/>
              <a:sym typeface="Nanum Gothic"/>
            </a:endParaRPr>
          </a:p>
          <a:p>
            <a:pPr marL="457200" lvl="0" indent="-279400" algn="l" rtl="0">
              <a:spcBef>
                <a:spcPts val="0"/>
              </a:spcBef>
              <a:spcAft>
                <a:spcPts val="0"/>
              </a:spcAft>
              <a:buClr>
                <a:schemeClr val="dk1"/>
              </a:buClr>
              <a:buSzPts val="800"/>
              <a:buFont typeface="Nanum Gothic"/>
              <a:buChar char="●"/>
            </a:pPr>
            <a:r>
              <a:rPr lang="en" sz="800">
                <a:solidFill>
                  <a:schemeClr val="dk1"/>
                </a:solidFill>
                <a:latin typeface="Nanum Gothic"/>
                <a:ea typeface="Nanum Gothic"/>
                <a:cs typeface="Nanum Gothic"/>
                <a:sym typeface="Nanum Gothic"/>
              </a:rPr>
              <a:t>ESRGAN adds an extra variant of this by using the relativistic discriminator, and thus instructing the network not only to make fake images more real, but also to make real images look more fake.</a:t>
            </a:r>
            <a:endParaRPr sz="8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800">
              <a:solidFill>
                <a:schemeClr val="dk1"/>
              </a:solidFill>
              <a:latin typeface="Nanum Gothic"/>
              <a:ea typeface="Nanum Gothic"/>
              <a:cs typeface="Nanum Gothic"/>
              <a:sym typeface="Nanum Gothic"/>
            </a:endParaRPr>
          </a:p>
        </p:txBody>
      </p:sp>
      <p:sp>
        <p:nvSpPr>
          <p:cNvPr id="1613" name="Google Shape;1613;p46"/>
          <p:cNvSpPr txBox="1"/>
          <p:nvPr/>
        </p:nvSpPr>
        <p:spPr>
          <a:xfrm>
            <a:off x="2257125" y="3181038"/>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Texture Loss</a:t>
            </a: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p:txBody>
      </p:sp>
      <p:sp>
        <p:nvSpPr>
          <p:cNvPr id="1614" name="Google Shape;1614;p46"/>
          <p:cNvSpPr txBox="1"/>
          <p:nvPr/>
        </p:nvSpPr>
        <p:spPr>
          <a:xfrm>
            <a:off x="1856475" y="3617559"/>
            <a:ext cx="2247000" cy="1050900"/>
          </a:xfrm>
          <a:prstGeom prst="rect">
            <a:avLst/>
          </a:prstGeom>
          <a:noFill/>
          <a:ln>
            <a:noFill/>
          </a:ln>
        </p:spPr>
        <p:txBody>
          <a:bodyPr spcFirstLastPara="1" wrap="square" lIns="91425" tIns="91425" rIns="91425" bIns="91425" anchor="t" anchorCtr="0">
            <a:noAutofit/>
          </a:bodyPr>
          <a:lstStyle/>
          <a:p>
            <a:pPr marL="457200" lvl="0" indent="-279400" algn="l" rtl="0">
              <a:spcBef>
                <a:spcPts val="0"/>
              </a:spcBef>
              <a:spcAft>
                <a:spcPts val="0"/>
              </a:spcAft>
              <a:buClr>
                <a:schemeClr val="dk1"/>
              </a:buClr>
              <a:buSzPts val="800"/>
              <a:buFont typeface="Nanum Gothic"/>
              <a:buChar char="●"/>
            </a:pPr>
            <a:r>
              <a:rPr lang="en" sz="800">
                <a:solidFill>
                  <a:schemeClr val="dk1"/>
                </a:solidFill>
                <a:latin typeface="Nanum Gothic"/>
                <a:ea typeface="Nanum Gothic"/>
                <a:cs typeface="Nanum Gothic"/>
                <a:sym typeface="Nanum Gothic"/>
              </a:rPr>
              <a:t>this loss function tries to optimize the Gram matrix of feature outputs inspired by the Style Transfer loss function.</a:t>
            </a:r>
            <a:endParaRPr sz="8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800">
              <a:solidFill>
                <a:schemeClr val="dk1"/>
              </a:solidFill>
              <a:latin typeface="Nanum Gothic"/>
              <a:ea typeface="Nanum Gothic"/>
              <a:cs typeface="Nanum Gothic"/>
              <a:sym typeface="Nanum Gothic"/>
            </a:endParaRPr>
          </a:p>
          <a:p>
            <a:pPr marL="457200" lvl="0" indent="-279400" algn="l" rtl="0">
              <a:spcBef>
                <a:spcPts val="0"/>
              </a:spcBef>
              <a:spcAft>
                <a:spcPts val="0"/>
              </a:spcAft>
              <a:buClr>
                <a:schemeClr val="dk1"/>
              </a:buClr>
              <a:buSzPts val="800"/>
              <a:buFont typeface="Nanum Gothic"/>
              <a:buChar char="●"/>
            </a:pPr>
            <a:r>
              <a:rPr lang="en" sz="800">
                <a:solidFill>
                  <a:schemeClr val="dk1"/>
                </a:solidFill>
                <a:latin typeface="Nanum Gothic"/>
                <a:ea typeface="Nanum Gothic"/>
                <a:cs typeface="Nanum Gothic"/>
                <a:sym typeface="Nanum Gothic"/>
              </a:rPr>
              <a:t>This loss function trains the network to capture the texture information in a HR image.</a:t>
            </a:r>
            <a:endParaRPr sz="8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800">
              <a:solidFill>
                <a:schemeClr val="dk1"/>
              </a:solidFill>
              <a:latin typeface="Nanum Gothic"/>
              <a:ea typeface="Nanum Gothic"/>
              <a:cs typeface="Nanum Gothic"/>
              <a:sym typeface="Nanum Gothic"/>
            </a:endParaRPr>
          </a:p>
        </p:txBody>
      </p:sp>
      <p:sp>
        <p:nvSpPr>
          <p:cNvPr id="1615" name="Google Shape;1615;p46"/>
          <p:cNvSpPr txBox="1"/>
          <p:nvPr/>
        </p:nvSpPr>
        <p:spPr>
          <a:xfrm>
            <a:off x="6413250" y="2134950"/>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600">
                <a:solidFill>
                  <a:schemeClr val="lt1"/>
                </a:solidFill>
                <a:latin typeface="NanumGothic ExtraBold"/>
                <a:ea typeface="NanumGothic ExtraBold"/>
                <a:cs typeface="NanumGothic ExtraBold"/>
                <a:sym typeface="NanumGothic ExtraBold"/>
              </a:rPr>
              <a:t>Charbonnier Loss</a:t>
            </a:r>
            <a:endParaRPr sz="16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600">
              <a:solidFill>
                <a:schemeClr val="lt1"/>
              </a:solidFill>
              <a:latin typeface="NanumGothic ExtraBold"/>
              <a:ea typeface="NanumGothic ExtraBold"/>
              <a:cs typeface="NanumGothic ExtraBold"/>
              <a:sym typeface="NanumGothic ExtraBold"/>
            </a:endParaRPr>
          </a:p>
        </p:txBody>
      </p:sp>
      <p:cxnSp>
        <p:nvCxnSpPr>
          <p:cNvPr id="1616" name="Google Shape;1616;p46"/>
          <p:cNvCxnSpPr/>
          <p:nvPr/>
        </p:nvCxnSpPr>
        <p:spPr>
          <a:xfrm>
            <a:off x="626400" y="2876250"/>
            <a:ext cx="7891200" cy="0"/>
          </a:xfrm>
          <a:prstGeom prst="straightConnector1">
            <a:avLst/>
          </a:prstGeom>
          <a:noFill/>
          <a:ln w="76200" cap="flat" cmpd="sng">
            <a:solidFill>
              <a:schemeClr val="dk1"/>
            </a:solidFill>
            <a:prstDash val="solid"/>
            <a:round/>
            <a:headEnd type="none" w="med" len="med"/>
            <a:tailEnd type="none" w="med" len="med"/>
          </a:ln>
        </p:spPr>
      </p:cxnSp>
      <p:sp>
        <p:nvSpPr>
          <p:cNvPr id="1617" name="Google Shape;1617;p46"/>
          <p:cNvSpPr/>
          <p:nvPr/>
        </p:nvSpPr>
        <p:spPr>
          <a:xfrm flipH="1">
            <a:off x="1210627" y="2620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flipH="1">
            <a:off x="4017277" y="2620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flipH="1">
            <a:off x="6823927" y="2620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10800000">
            <a:off x="2550460" y="2992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10800000">
            <a:off x="5357110" y="2992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6"/>
          <p:cNvSpPr txBox="1"/>
          <p:nvPr/>
        </p:nvSpPr>
        <p:spPr>
          <a:xfrm>
            <a:off x="5864750" y="953538"/>
            <a:ext cx="3000000" cy="9234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SzPts val="800"/>
              <a:buFont typeface="Nanum Gothic"/>
              <a:buChar char="●"/>
            </a:pPr>
            <a:r>
              <a:rPr lang="en" sz="800">
                <a:latin typeface="Nanum Gothic"/>
                <a:ea typeface="Nanum Gothic"/>
                <a:cs typeface="Nanum Gothic"/>
                <a:sym typeface="Nanum Gothic"/>
              </a:rPr>
              <a:t>This loss function is used in LapSRN instead of the generic L2 loss.</a:t>
            </a:r>
            <a:endParaRPr sz="800">
              <a:latin typeface="Nanum Gothic"/>
              <a:ea typeface="Nanum Gothic"/>
              <a:cs typeface="Nanum Gothic"/>
              <a:sym typeface="Nanum Gothic"/>
            </a:endParaRPr>
          </a:p>
          <a:p>
            <a:pPr marL="457200" lvl="0" indent="-279400" algn="l" rtl="0">
              <a:spcBef>
                <a:spcPts val="0"/>
              </a:spcBef>
              <a:spcAft>
                <a:spcPts val="0"/>
              </a:spcAft>
              <a:buSzPts val="800"/>
              <a:buFont typeface="Nanum Gothic"/>
              <a:buChar char="●"/>
            </a:pPr>
            <a:r>
              <a:rPr lang="en" sz="800">
                <a:latin typeface="Nanum Gothic"/>
                <a:ea typeface="Nanum Gothic"/>
                <a:cs typeface="Nanum Gothic"/>
                <a:sym typeface="Nanum Gothic"/>
              </a:rPr>
              <a:t>The results show that Charbonnier loss deals better with outliers and produces sharper images compared to those generated with L2 loss, which are generally smoother.</a:t>
            </a:r>
            <a:endParaRPr sz="800">
              <a:latin typeface="Nanum Gothic"/>
              <a:ea typeface="Nanum Gothic"/>
              <a:cs typeface="Nanum Gothic"/>
              <a:sym typeface="Nanum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fade">
                                      <p:cBhvr>
                                        <p:cTn id="7" dur="1000"/>
                                        <p:tgtEl>
                                          <p:spTgt spid="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pic>
        <p:nvPicPr>
          <p:cNvPr id="1627" name="Google Shape;1627;p47"/>
          <p:cNvPicPr preferRelativeResize="0"/>
          <p:nvPr/>
        </p:nvPicPr>
        <p:blipFill>
          <a:blip r:embed="rId3">
            <a:alphaModFix/>
          </a:blip>
          <a:stretch>
            <a:fillRect/>
          </a:stretch>
        </p:blipFill>
        <p:spPr>
          <a:xfrm>
            <a:off x="1950888" y="814241"/>
            <a:ext cx="4546439" cy="1402159"/>
          </a:xfrm>
          <a:prstGeom prst="rect">
            <a:avLst/>
          </a:prstGeom>
          <a:noFill/>
          <a:ln>
            <a:noFill/>
          </a:ln>
        </p:spPr>
      </p:pic>
      <p:cxnSp>
        <p:nvCxnSpPr>
          <p:cNvPr id="1628" name="Google Shape;1628;p47"/>
          <p:cNvCxnSpPr>
            <a:stCxn id="1629" idx="0"/>
            <a:endCxn id="1630" idx="2"/>
          </p:cNvCxnSpPr>
          <p:nvPr/>
        </p:nvCxnSpPr>
        <p:spPr>
          <a:xfrm rot="10800000">
            <a:off x="5245423" y="699800"/>
            <a:ext cx="900" cy="325200"/>
          </a:xfrm>
          <a:prstGeom prst="straightConnector1">
            <a:avLst/>
          </a:prstGeom>
          <a:noFill/>
          <a:ln w="19050" cap="flat" cmpd="sng">
            <a:solidFill>
              <a:schemeClr val="dk2"/>
            </a:solidFill>
            <a:prstDash val="solid"/>
            <a:round/>
            <a:headEnd type="none" w="med" len="med"/>
            <a:tailEnd type="triangle" w="med" len="med"/>
          </a:ln>
        </p:spPr>
      </p:cxnSp>
      <p:sp>
        <p:nvSpPr>
          <p:cNvPr id="1629" name="Google Shape;1629;p47"/>
          <p:cNvSpPr/>
          <p:nvPr/>
        </p:nvSpPr>
        <p:spPr>
          <a:xfrm>
            <a:off x="4654573" y="1025000"/>
            <a:ext cx="1183500" cy="411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7"/>
          <p:cNvSpPr txBox="1">
            <a:spLocks noGrp="1"/>
          </p:cNvSpPr>
          <p:nvPr>
            <p:ph type="title"/>
          </p:nvPr>
        </p:nvSpPr>
        <p:spPr>
          <a:xfrm>
            <a:off x="2918728" y="170725"/>
            <a:ext cx="4653300" cy="5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Montserrat"/>
                <a:ea typeface="Montserrat"/>
                <a:cs typeface="Montserrat"/>
                <a:sym typeface="Montserrat"/>
              </a:rPr>
              <a:t>Adversarial loss for original GAN</a:t>
            </a:r>
            <a:endParaRPr sz="1800">
              <a:latin typeface="Montserrat"/>
              <a:ea typeface="Montserrat"/>
              <a:cs typeface="Montserrat"/>
              <a:sym typeface="Montserrat"/>
            </a:endParaRPr>
          </a:p>
        </p:txBody>
      </p:sp>
      <p:sp>
        <p:nvSpPr>
          <p:cNvPr id="1631" name="Google Shape;1631;p47"/>
          <p:cNvSpPr txBox="1"/>
          <p:nvPr/>
        </p:nvSpPr>
        <p:spPr>
          <a:xfrm>
            <a:off x="9297875" y="0"/>
            <a:ext cx="2246700" cy="10173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 images to explain what content loss is</a:t>
            </a:r>
            <a:endParaRPr/>
          </a:p>
        </p:txBody>
      </p:sp>
      <p:pic>
        <p:nvPicPr>
          <p:cNvPr id="1632" name="Google Shape;1632;p47"/>
          <p:cNvPicPr preferRelativeResize="0"/>
          <p:nvPr/>
        </p:nvPicPr>
        <p:blipFill>
          <a:blip r:embed="rId4">
            <a:alphaModFix/>
          </a:blip>
          <a:stretch>
            <a:fillRect/>
          </a:stretch>
        </p:blipFill>
        <p:spPr>
          <a:xfrm>
            <a:off x="5467025" y="3549103"/>
            <a:ext cx="779571" cy="779566"/>
          </a:xfrm>
          <a:prstGeom prst="rect">
            <a:avLst/>
          </a:prstGeom>
          <a:noFill/>
          <a:ln>
            <a:noFill/>
          </a:ln>
        </p:spPr>
      </p:pic>
      <p:pic>
        <p:nvPicPr>
          <p:cNvPr id="1633" name="Google Shape;1633;p47"/>
          <p:cNvPicPr preferRelativeResize="0"/>
          <p:nvPr/>
        </p:nvPicPr>
        <p:blipFill>
          <a:blip r:embed="rId4">
            <a:alphaModFix/>
          </a:blip>
          <a:stretch>
            <a:fillRect/>
          </a:stretch>
        </p:blipFill>
        <p:spPr>
          <a:xfrm>
            <a:off x="6883160" y="3213950"/>
            <a:ext cx="1449892" cy="1449871"/>
          </a:xfrm>
          <a:prstGeom prst="rect">
            <a:avLst/>
          </a:prstGeom>
          <a:noFill/>
          <a:ln>
            <a:noFill/>
          </a:ln>
        </p:spPr>
      </p:pic>
      <p:pic>
        <p:nvPicPr>
          <p:cNvPr id="1634" name="Google Shape;1634;p47"/>
          <p:cNvPicPr preferRelativeResize="0"/>
          <p:nvPr/>
        </p:nvPicPr>
        <p:blipFill>
          <a:blip r:embed="rId4">
            <a:alphaModFix/>
          </a:blip>
          <a:stretch>
            <a:fillRect/>
          </a:stretch>
        </p:blipFill>
        <p:spPr>
          <a:xfrm>
            <a:off x="803925" y="3691803"/>
            <a:ext cx="728361" cy="728366"/>
          </a:xfrm>
          <a:prstGeom prst="rect">
            <a:avLst/>
          </a:prstGeom>
          <a:noFill/>
          <a:ln>
            <a:noFill/>
          </a:ln>
        </p:spPr>
      </p:pic>
      <p:pic>
        <p:nvPicPr>
          <p:cNvPr id="1635" name="Google Shape;1635;p47"/>
          <p:cNvPicPr preferRelativeResize="0"/>
          <p:nvPr/>
        </p:nvPicPr>
        <p:blipFill>
          <a:blip r:embed="rId5">
            <a:alphaModFix/>
          </a:blip>
          <a:stretch>
            <a:fillRect/>
          </a:stretch>
        </p:blipFill>
        <p:spPr>
          <a:xfrm>
            <a:off x="2422543" y="3441400"/>
            <a:ext cx="1189505" cy="1227200"/>
          </a:xfrm>
          <a:prstGeom prst="rect">
            <a:avLst/>
          </a:prstGeom>
          <a:noFill/>
          <a:ln>
            <a:noFill/>
          </a:ln>
        </p:spPr>
      </p:pic>
      <p:cxnSp>
        <p:nvCxnSpPr>
          <p:cNvPr id="1636" name="Google Shape;1636;p47"/>
          <p:cNvCxnSpPr>
            <a:stCxn id="1634" idx="3"/>
            <a:endCxn id="1635" idx="1"/>
          </p:cNvCxnSpPr>
          <p:nvPr/>
        </p:nvCxnSpPr>
        <p:spPr>
          <a:xfrm rot="10800000" flipH="1">
            <a:off x="1532286" y="4055086"/>
            <a:ext cx="890400" cy="900"/>
          </a:xfrm>
          <a:prstGeom prst="straightConnector1">
            <a:avLst/>
          </a:prstGeom>
          <a:noFill/>
          <a:ln w="28575" cap="flat" cmpd="sng">
            <a:solidFill>
              <a:schemeClr val="dk2"/>
            </a:solidFill>
            <a:prstDash val="solid"/>
            <a:round/>
            <a:headEnd type="none" w="med" len="med"/>
            <a:tailEnd type="triangle" w="med" len="med"/>
          </a:ln>
        </p:spPr>
      </p:cxnSp>
      <p:cxnSp>
        <p:nvCxnSpPr>
          <p:cNvPr id="1637" name="Google Shape;1637;p47"/>
          <p:cNvCxnSpPr/>
          <p:nvPr/>
        </p:nvCxnSpPr>
        <p:spPr>
          <a:xfrm>
            <a:off x="6287855" y="3950359"/>
            <a:ext cx="554100" cy="23100"/>
          </a:xfrm>
          <a:prstGeom prst="straightConnector1">
            <a:avLst/>
          </a:prstGeom>
          <a:noFill/>
          <a:ln w="28575" cap="flat" cmpd="sng">
            <a:solidFill>
              <a:schemeClr val="dk2"/>
            </a:solidFill>
            <a:prstDash val="solid"/>
            <a:round/>
            <a:headEnd type="none" w="med" len="med"/>
            <a:tailEnd type="triangle" w="med" len="med"/>
          </a:ln>
        </p:spPr>
      </p:cxnSp>
      <p:sp>
        <p:nvSpPr>
          <p:cNvPr id="1638" name="Google Shape;1638;p47"/>
          <p:cNvSpPr txBox="1">
            <a:spLocks noGrp="1"/>
          </p:cNvSpPr>
          <p:nvPr>
            <p:ph type="title"/>
          </p:nvPr>
        </p:nvSpPr>
        <p:spPr>
          <a:xfrm>
            <a:off x="1042327" y="2673600"/>
            <a:ext cx="2175900" cy="5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latin typeface="Montserrat"/>
                <a:ea typeface="Montserrat"/>
                <a:cs typeface="Montserrat"/>
                <a:sym typeface="Montserrat"/>
              </a:rPr>
              <a:t>Adversarial loss</a:t>
            </a:r>
            <a:endParaRPr sz="1800" b="1">
              <a:latin typeface="Montserrat"/>
              <a:ea typeface="Montserrat"/>
              <a:cs typeface="Montserrat"/>
              <a:sym typeface="Montserrat"/>
            </a:endParaRPr>
          </a:p>
          <a:p>
            <a:pPr marL="0" lvl="0" indent="0" algn="ctr" rtl="0">
              <a:spcBef>
                <a:spcPts val="0"/>
              </a:spcBef>
              <a:spcAft>
                <a:spcPts val="0"/>
              </a:spcAft>
              <a:buNone/>
            </a:pPr>
            <a:endParaRPr sz="1800" b="1">
              <a:latin typeface="Montserrat"/>
              <a:ea typeface="Montserrat"/>
              <a:cs typeface="Montserrat"/>
              <a:sym typeface="Montserrat"/>
            </a:endParaRPr>
          </a:p>
        </p:txBody>
      </p:sp>
      <p:sp>
        <p:nvSpPr>
          <p:cNvPr id="1639" name="Google Shape;1639;p47"/>
          <p:cNvSpPr txBox="1">
            <a:spLocks noGrp="1"/>
          </p:cNvSpPr>
          <p:nvPr>
            <p:ph type="title"/>
          </p:nvPr>
        </p:nvSpPr>
        <p:spPr>
          <a:xfrm>
            <a:off x="5852350" y="2521200"/>
            <a:ext cx="2175900" cy="56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Montserrat"/>
                <a:ea typeface="Montserrat"/>
                <a:cs typeface="Montserrat"/>
                <a:sym typeface="Montserrat"/>
              </a:rPr>
              <a:t>Adversarial &amp; content loss</a:t>
            </a:r>
            <a:endParaRPr sz="1800" b="1">
              <a:latin typeface="Montserrat"/>
              <a:ea typeface="Montserrat"/>
              <a:cs typeface="Montserrat"/>
              <a:sym typeface="Montserrat"/>
            </a:endParaRPr>
          </a:p>
          <a:p>
            <a:pPr marL="0" lvl="0" indent="0" algn="ctr" rtl="0">
              <a:spcBef>
                <a:spcPts val="0"/>
              </a:spcBef>
              <a:spcAft>
                <a:spcPts val="0"/>
              </a:spcAft>
              <a:buNone/>
            </a:pPr>
            <a:endParaRPr sz="1800" b="1">
              <a:latin typeface="Montserrat"/>
              <a:ea typeface="Montserrat"/>
              <a:cs typeface="Montserrat"/>
              <a:sym typeface="Montserrat"/>
            </a:endParaRPr>
          </a:p>
        </p:txBody>
      </p:sp>
      <p:sp>
        <p:nvSpPr>
          <p:cNvPr id="1640" name="Google Shape;1640;p47"/>
          <p:cNvSpPr txBox="1"/>
          <p:nvPr/>
        </p:nvSpPr>
        <p:spPr>
          <a:xfrm>
            <a:off x="906650" y="4396550"/>
            <a:ext cx="522900" cy="2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LR</a:t>
            </a:r>
            <a:endParaRPr>
              <a:latin typeface="Montserrat"/>
              <a:ea typeface="Montserrat"/>
              <a:cs typeface="Montserrat"/>
              <a:sym typeface="Montserrat"/>
            </a:endParaRPr>
          </a:p>
        </p:txBody>
      </p:sp>
      <p:sp>
        <p:nvSpPr>
          <p:cNvPr id="1641" name="Google Shape;1641;p47"/>
          <p:cNvSpPr txBox="1"/>
          <p:nvPr/>
        </p:nvSpPr>
        <p:spPr>
          <a:xfrm>
            <a:off x="2557100" y="4566875"/>
            <a:ext cx="1265400" cy="2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Generated</a:t>
            </a:r>
            <a:endParaRPr>
              <a:latin typeface="Montserrat"/>
              <a:ea typeface="Montserrat"/>
              <a:cs typeface="Montserrat"/>
              <a:sym typeface="Montserrat"/>
            </a:endParaRPr>
          </a:p>
        </p:txBody>
      </p:sp>
      <p:sp>
        <p:nvSpPr>
          <p:cNvPr id="1642" name="Google Shape;1642;p47"/>
          <p:cNvSpPr txBox="1"/>
          <p:nvPr/>
        </p:nvSpPr>
        <p:spPr>
          <a:xfrm>
            <a:off x="5634302" y="4253800"/>
            <a:ext cx="522900" cy="2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LR</a:t>
            </a:r>
            <a:endParaRPr>
              <a:latin typeface="Montserrat"/>
              <a:ea typeface="Montserrat"/>
              <a:cs typeface="Montserrat"/>
              <a:sym typeface="Montserrat"/>
            </a:endParaRPr>
          </a:p>
        </p:txBody>
      </p:sp>
      <p:sp>
        <p:nvSpPr>
          <p:cNvPr id="1643" name="Google Shape;1643;p47"/>
          <p:cNvSpPr txBox="1"/>
          <p:nvPr/>
        </p:nvSpPr>
        <p:spPr>
          <a:xfrm>
            <a:off x="7123552" y="4566875"/>
            <a:ext cx="1265400" cy="2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Generated</a:t>
            </a:r>
            <a:endParaRPr>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pic>
        <p:nvPicPr>
          <p:cNvPr id="1648" name="Google Shape;1648;p48"/>
          <p:cNvPicPr preferRelativeResize="0"/>
          <p:nvPr/>
        </p:nvPicPr>
        <p:blipFill>
          <a:blip r:embed="rId3">
            <a:alphaModFix/>
          </a:blip>
          <a:stretch>
            <a:fillRect/>
          </a:stretch>
        </p:blipFill>
        <p:spPr>
          <a:xfrm>
            <a:off x="540875" y="580575"/>
            <a:ext cx="3919766" cy="2075625"/>
          </a:xfrm>
          <a:prstGeom prst="rect">
            <a:avLst/>
          </a:prstGeom>
          <a:noFill/>
          <a:ln>
            <a:noFill/>
          </a:ln>
        </p:spPr>
      </p:pic>
      <p:pic>
        <p:nvPicPr>
          <p:cNvPr id="1649" name="Google Shape;1649;p48"/>
          <p:cNvPicPr preferRelativeResize="0"/>
          <p:nvPr/>
        </p:nvPicPr>
        <p:blipFill>
          <a:blip r:embed="rId4">
            <a:alphaModFix/>
          </a:blip>
          <a:stretch>
            <a:fillRect/>
          </a:stretch>
        </p:blipFill>
        <p:spPr>
          <a:xfrm>
            <a:off x="5387842" y="1123351"/>
            <a:ext cx="3198009" cy="2485000"/>
          </a:xfrm>
          <a:prstGeom prst="rect">
            <a:avLst/>
          </a:prstGeom>
          <a:noFill/>
          <a:ln>
            <a:noFill/>
          </a:ln>
        </p:spPr>
      </p:pic>
      <p:pic>
        <p:nvPicPr>
          <p:cNvPr id="1650" name="Google Shape;1650;p48"/>
          <p:cNvPicPr preferRelativeResize="0"/>
          <p:nvPr/>
        </p:nvPicPr>
        <p:blipFill>
          <a:blip r:embed="rId5">
            <a:alphaModFix/>
          </a:blip>
          <a:stretch>
            <a:fillRect/>
          </a:stretch>
        </p:blipFill>
        <p:spPr>
          <a:xfrm>
            <a:off x="715700" y="2776267"/>
            <a:ext cx="3570125" cy="19492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31"/>
          <p:cNvSpPr txBox="1">
            <a:spLocks noGrp="1"/>
          </p:cNvSpPr>
          <p:nvPr>
            <p:ph type="title"/>
          </p:nvPr>
        </p:nvSpPr>
        <p:spPr>
          <a:xfrm>
            <a:off x="530250" y="138250"/>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a:t>
            </a:r>
            <a:endParaRPr/>
          </a:p>
        </p:txBody>
      </p:sp>
      <p:sp>
        <p:nvSpPr>
          <p:cNvPr id="1331" name="Google Shape;1331;p31"/>
          <p:cNvSpPr txBox="1"/>
          <p:nvPr/>
        </p:nvSpPr>
        <p:spPr>
          <a:xfrm>
            <a:off x="1387325" y="292750"/>
            <a:ext cx="7695300" cy="36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rgbClr val="000000"/>
              </a:solidFill>
              <a:latin typeface="Inconsolata"/>
              <a:ea typeface="Inconsolata"/>
              <a:cs typeface="Inconsolata"/>
              <a:sym typeface="Inconsolata"/>
            </a:endParaRPr>
          </a:p>
          <a:p>
            <a:pPr marL="457200" lvl="0" indent="-323850" algn="l" rtl="0">
              <a:spcBef>
                <a:spcPts val="0"/>
              </a:spcBef>
              <a:spcAft>
                <a:spcPts val="0"/>
              </a:spcAft>
              <a:buClr>
                <a:srgbClr val="212121"/>
              </a:buClr>
              <a:buSzPts val="1500"/>
              <a:buFont typeface="Inconsolata"/>
              <a:buAutoNum type="arabicPeriod"/>
            </a:pPr>
            <a:r>
              <a:rPr lang="en" sz="1500" b="1">
                <a:solidFill>
                  <a:srgbClr val="000000"/>
                </a:solidFill>
                <a:latin typeface="Inconsolata"/>
                <a:ea typeface="Inconsolata"/>
                <a:cs typeface="Inconsolata"/>
                <a:sym typeface="Inconsolata"/>
              </a:rPr>
              <a:t>Introduction</a:t>
            </a:r>
            <a:endParaRPr sz="1500" b="1">
              <a:solidFill>
                <a:srgbClr val="000000"/>
              </a:solidFill>
              <a:latin typeface="Inconsolata"/>
              <a:ea typeface="Inconsolata"/>
              <a:cs typeface="Inconsolata"/>
              <a:sym typeface="Inconsolata"/>
            </a:endParaRPr>
          </a:p>
          <a:p>
            <a:pPr marL="628650" lvl="0" indent="-146050" algn="l" rtl="0">
              <a:spcBef>
                <a:spcPts val="0"/>
              </a:spcBef>
              <a:spcAft>
                <a:spcPts val="0"/>
              </a:spcAft>
              <a:buClr>
                <a:srgbClr val="5F7D95"/>
              </a:buClr>
              <a:buSzPts val="500"/>
              <a:buFont typeface="Inconsolata"/>
              <a:buChar char="■"/>
            </a:pPr>
            <a:r>
              <a:rPr lang="en" sz="1000" b="1">
                <a:solidFill>
                  <a:srgbClr val="000000"/>
                </a:solidFill>
                <a:latin typeface="Inconsolata"/>
                <a:ea typeface="Inconsolata"/>
                <a:cs typeface="Inconsolata"/>
                <a:sym typeface="Inconsolata"/>
              </a:rPr>
              <a:t>Problem statement</a:t>
            </a:r>
            <a:endParaRPr sz="1000" b="1">
              <a:solidFill>
                <a:srgbClr val="000000"/>
              </a:solidFill>
              <a:latin typeface="Inconsolata"/>
              <a:ea typeface="Inconsolata"/>
              <a:cs typeface="Inconsolata"/>
              <a:sym typeface="Inconsolata"/>
            </a:endParaRPr>
          </a:p>
          <a:p>
            <a:pPr marL="628650" lvl="0" indent="-152400" algn="l" rtl="0">
              <a:spcBef>
                <a:spcPts val="0"/>
              </a:spcBef>
              <a:spcAft>
                <a:spcPts val="0"/>
              </a:spcAft>
              <a:buClr>
                <a:srgbClr val="5F7D95"/>
              </a:buClr>
              <a:buSzPts val="600"/>
              <a:buFont typeface="Inconsolata"/>
              <a:buChar char="■"/>
            </a:pPr>
            <a:r>
              <a:rPr lang="en" sz="1000" b="1">
                <a:solidFill>
                  <a:srgbClr val="000000"/>
                </a:solidFill>
                <a:latin typeface="Inconsolata"/>
                <a:ea typeface="Inconsolata"/>
                <a:cs typeface="Inconsolata"/>
                <a:sym typeface="Inconsolata"/>
              </a:rPr>
              <a:t>Motivation</a:t>
            </a:r>
            <a:endParaRPr sz="1000" b="1">
              <a:solidFill>
                <a:srgbClr val="000000"/>
              </a:solidFill>
              <a:latin typeface="Inconsolata"/>
              <a:ea typeface="Inconsolata"/>
              <a:cs typeface="Inconsolata"/>
              <a:sym typeface="Inconsolata"/>
            </a:endParaRPr>
          </a:p>
          <a:p>
            <a:pPr marL="628650" lvl="0" indent="-152400" algn="l" rtl="0">
              <a:spcBef>
                <a:spcPts val="0"/>
              </a:spcBef>
              <a:spcAft>
                <a:spcPts val="0"/>
              </a:spcAft>
              <a:buClr>
                <a:srgbClr val="5F7D95"/>
              </a:buClr>
              <a:buSzPts val="600"/>
              <a:buFont typeface="Inconsolata"/>
              <a:buChar char="■"/>
            </a:pPr>
            <a:r>
              <a:rPr lang="en" sz="1000" b="1">
                <a:solidFill>
                  <a:srgbClr val="000000"/>
                </a:solidFill>
                <a:latin typeface="Inconsolata"/>
                <a:ea typeface="Inconsolata"/>
                <a:cs typeface="Inconsolata"/>
                <a:sym typeface="Inconsolata"/>
              </a:rPr>
              <a:t>Problem Domain</a:t>
            </a:r>
            <a:endParaRPr sz="1000" b="1">
              <a:solidFill>
                <a:srgbClr val="000000"/>
              </a:solidFill>
              <a:latin typeface="Inconsolata"/>
              <a:ea typeface="Inconsolata"/>
              <a:cs typeface="Inconsolata"/>
              <a:sym typeface="Inconsolata"/>
            </a:endParaRPr>
          </a:p>
          <a:p>
            <a:pPr marL="628650" lvl="0" indent="-152400" algn="l" rtl="0">
              <a:lnSpc>
                <a:spcPct val="115000"/>
              </a:lnSpc>
              <a:spcBef>
                <a:spcPts val="0"/>
              </a:spcBef>
              <a:spcAft>
                <a:spcPts val="0"/>
              </a:spcAft>
              <a:buClr>
                <a:srgbClr val="5F7D95"/>
              </a:buClr>
              <a:buSzPts val="600"/>
              <a:buFont typeface="Inconsolata"/>
              <a:buChar char="■"/>
            </a:pPr>
            <a:r>
              <a:rPr lang="en" sz="1000" b="1">
                <a:solidFill>
                  <a:srgbClr val="000000"/>
                </a:solidFill>
                <a:latin typeface="Inconsolata"/>
                <a:ea typeface="Inconsolata"/>
                <a:cs typeface="Inconsolata"/>
                <a:sym typeface="Inconsolata"/>
              </a:rPr>
              <a:t>Dataset</a:t>
            </a:r>
            <a:endParaRPr sz="1000" b="1">
              <a:solidFill>
                <a:srgbClr val="000000"/>
              </a:solidFill>
              <a:latin typeface="Inconsolata"/>
              <a:ea typeface="Inconsolata"/>
              <a:cs typeface="Inconsolata"/>
              <a:sym typeface="Inconsolata"/>
            </a:endParaRPr>
          </a:p>
          <a:p>
            <a:pPr marL="457200" lvl="0" indent="-323850" algn="l" rtl="0">
              <a:spcBef>
                <a:spcPts val="0"/>
              </a:spcBef>
              <a:spcAft>
                <a:spcPts val="0"/>
              </a:spcAft>
              <a:buClr>
                <a:srgbClr val="212121"/>
              </a:buClr>
              <a:buSzPts val="1500"/>
              <a:buFont typeface="Inconsolata"/>
              <a:buAutoNum type="arabicPeriod"/>
            </a:pPr>
            <a:r>
              <a:rPr lang="en" sz="1500" b="1">
                <a:solidFill>
                  <a:srgbClr val="000000"/>
                </a:solidFill>
                <a:latin typeface="Inconsolata"/>
                <a:ea typeface="Inconsolata"/>
                <a:cs typeface="Inconsolata"/>
                <a:sym typeface="Inconsolata"/>
              </a:rPr>
              <a:t>Literature Review</a:t>
            </a:r>
            <a:endParaRPr sz="1500" b="1">
              <a:solidFill>
                <a:srgbClr val="000000"/>
              </a:solidFill>
              <a:latin typeface="Inconsolata"/>
              <a:ea typeface="Inconsolata"/>
              <a:cs typeface="Inconsolata"/>
              <a:sym typeface="Inconsolata"/>
            </a:endParaRPr>
          </a:p>
          <a:p>
            <a:pPr marL="628650" lvl="0" indent="-152400" algn="l" rtl="0">
              <a:lnSpc>
                <a:spcPct val="115000"/>
              </a:lnSpc>
              <a:spcBef>
                <a:spcPts val="0"/>
              </a:spcBef>
              <a:spcAft>
                <a:spcPts val="0"/>
              </a:spcAft>
              <a:buClr>
                <a:srgbClr val="667E92"/>
              </a:buClr>
              <a:buSzPts val="600"/>
              <a:buFont typeface="Inconsolata"/>
              <a:buChar char="■"/>
            </a:pPr>
            <a:r>
              <a:rPr lang="en" sz="1000" b="1">
                <a:solidFill>
                  <a:srgbClr val="000000"/>
                </a:solidFill>
                <a:latin typeface="Inconsolata"/>
                <a:ea typeface="Inconsolata"/>
                <a:cs typeface="Inconsolata"/>
                <a:sym typeface="Inconsolata"/>
              </a:rPr>
              <a:t>Related work</a:t>
            </a:r>
            <a:endParaRPr sz="1000" b="1">
              <a:solidFill>
                <a:srgbClr val="000000"/>
              </a:solidFill>
              <a:latin typeface="Inconsolata"/>
              <a:ea typeface="Inconsolata"/>
              <a:cs typeface="Inconsolata"/>
              <a:sym typeface="Inconsolata"/>
            </a:endParaRPr>
          </a:p>
          <a:p>
            <a:pPr marL="457200" lvl="0" indent="-323850" algn="l" rtl="0">
              <a:spcBef>
                <a:spcPts val="0"/>
              </a:spcBef>
              <a:spcAft>
                <a:spcPts val="0"/>
              </a:spcAft>
              <a:buClr>
                <a:srgbClr val="212121"/>
              </a:buClr>
              <a:buSzPts val="1500"/>
              <a:buFont typeface="Inconsolata"/>
              <a:buAutoNum type="arabicPeriod"/>
            </a:pPr>
            <a:r>
              <a:rPr lang="en" sz="1500" b="1">
                <a:solidFill>
                  <a:srgbClr val="000000"/>
                </a:solidFill>
                <a:latin typeface="Inconsolata"/>
                <a:ea typeface="Inconsolata"/>
                <a:cs typeface="Inconsolata"/>
                <a:sym typeface="Inconsolata"/>
              </a:rPr>
              <a:t>Methodology Used</a:t>
            </a:r>
            <a:endParaRPr sz="1500" b="1">
              <a:solidFill>
                <a:srgbClr val="000000"/>
              </a:solidFill>
              <a:latin typeface="Inconsolata"/>
              <a:ea typeface="Inconsolata"/>
              <a:cs typeface="Inconsolata"/>
              <a:sym typeface="Inconsolata"/>
            </a:endParaRPr>
          </a:p>
          <a:p>
            <a:pPr marL="628650" lvl="0" indent="-152400" algn="l" rtl="0">
              <a:spcBef>
                <a:spcPts val="0"/>
              </a:spcBef>
              <a:spcAft>
                <a:spcPts val="0"/>
              </a:spcAft>
              <a:buClr>
                <a:srgbClr val="667E92"/>
              </a:buClr>
              <a:buSzPts val="600"/>
              <a:buFont typeface="Inconsolata"/>
              <a:buChar char="■"/>
            </a:pPr>
            <a:r>
              <a:rPr lang="en" sz="1000" b="1">
                <a:solidFill>
                  <a:srgbClr val="000000"/>
                </a:solidFill>
                <a:latin typeface="Inconsolata"/>
                <a:ea typeface="Inconsolata"/>
                <a:cs typeface="Inconsolata"/>
                <a:sym typeface="Inconsolata"/>
              </a:rPr>
              <a:t>SRRESNET</a:t>
            </a:r>
            <a:endParaRPr sz="1000" b="1">
              <a:solidFill>
                <a:srgbClr val="000000"/>
              </a:solidFill>
              <a:latin typeface="Inconsolata"/>
              <a:ea typeface="Inconsolata"/>
              <a:cs typeface="Inconsolata"/>
              <a:sym typeface="Inconsolata"/>
            </a:endParaRPr>
          </a:p>
          <a:p>
            <a:pPr marL="628650" lvl="0" indent="-152400" algn="l" rtl="0">
              <a:spcBef>
                <a:spcPts val="0"/>
              </a:spcBef>
              <a:spcAft>
                <a:spcPts val="0"/>
              </a:spcAft>
              <a:buClr>
                <a:srgbClr val="667E92"/>
              </a:buClr>
              <a:buSzPts val="600"/>
              <a:buFont typeface="Inconsolata"/>
              <a:buChar char="■"/>
            </a:pPr>
            <a:r>
              <a:rPr lang="en" sz="1000" b="1">
                <a:solidFill>
                  <a:srgbClr val="000000"/>
                </a:solidFill>
                <a:latin typeface="Inconsolata"/>
                <a:ea typeface="Inconsolata"/>
                <a:cs typeface="Inconsolata"/>
                <a:sym typeface="Inconsolata"/>
              </a:rPr>
              <a:t>SRGAN</a:t>
            </a:r>
            <a:endParaRPr sz="1000" b="1">
              <a:solidFill>
                <a:srgbClr val="000000"/>
              </a:solidFill>
              <a:latin typeface="Inconsolata"/>
              <a:ea typeface="Inconsolata"/>
              <a:cs typeface="Inconsolata"/>
              <a:sym typeface="Inconsolata"/>
            </a:endParaRPr>
          </a:p>
          <a:p>
            <a:pPr marL="457200" lvl="0" indent="-323850" algn="l" rtl="0">
              <a:lnSpc>
                <a:spcPct val="115000"/>
              </a:lnSpc>
              <a:spcBef>
                <a:spcPts val="0"/>
              </a:spcBef>
              <a:spcAft>
                <a:spcPts val="0"/>
              </a:spcAft>
              <a:buClr>
                <a:srgbClr val="212121"/>
              </a:buClr>
              <a:buSzPts val="1500"/>
              <a:buFont typeface="Inconsolata"/>
              <a:buAutoNum type="arabicPeriod"/>
            </a:pPr>
            <a:r>
              <a:rPr lang="en" sz="1500" b="1">
                <a:solidFill>
                  <a:srgbClr val="000000"/>
                </a:solidFill>
                <a:latin typeface="Inconsolata"/>
                <a:ea typeface="Inconsolata"/>
                <a:cs typeface="Inconsolata"/>
                <a:sym typeface="Inconsolata"/>
              </a:rPr>
              <a:t>Pipeline</a:t>
            </a:r>
            <a:endParaRPr sz="1500" b="1">
              <a:solidFill>
                <a:srgbClr val="000000"/>
              </a:solidFill>
              <a:latin typeface="Inconsolata"/>
              <a:ea typeface="Inconsolata"/>
              <a:cs typeface="Inconsolata"/>
              <a:sym typeface="Inconsolata"/>
            </a:endParaRPr>
          </a:p>
          <a:p>
            <a:pPr marL="457200" lvl="0" indent="-323850" algn="l" rtl="0">
              <a:lnSpc>
                <a:spcPct val="115000"/>
              </a:lnSpc>
              <a:spcBef>
                <a:spcPts val="0"/>
              </a:spcBef>
              <a:spcAft>
                <a:spcPts val="0"/>
              </a:spcAft>
              <a:buClr>
                <a:srgbClr val="212121"/>
              </a:buClr>
              <a:buSzPts val="1500"/>
              <a:buFont typeface="Inconsolata"/>
              <a:buAutoNum type="arabicPeriod"/>
            </a:pPr>
            <a:r>
              <a:rPr lang="en" sz="1500" b="1">
                <a:solidFill>
                  <a:srgbClr val="000000"/>
                </a:solidFill>
                <a:latin typeface="Inconsolata"/>
                <a:ea typeface="Inconsolata"/>
                <a:cs typeface="Inconsolata"/>
                <a:sym typeface="Inconsolata"/>
              </a:rPr>
              <a:t>LOSS </a:t>
            </a:r>
            <a:endParaRPr sz="1500" b="1">
              <a:solidFill>
                <a:srgbClr val="000000"/>
              </a:solidFill>
              <a:latin typeface="Inconsolata"/>
              <a:ea typeface="Inconsolata"/>
              <a:cs typeface="Inconsolata"/>
              <a:sym typeface="Inconsolata"/>
            </a:endParaRPr>
          </a:p>
          <a:p>
            <a:pPr marL="457200" lvl="0" indent="-323850" algn="l" rtl="0">
              <a:lnSpc>
                <a:spcPct val="115000"/>
              </a:lnSpc>
              <a:spcBef>
                <a:spcPts val="0"/>
              </a:spcBef>
              <a:spcAft>
                <a:spcPts val="0"/>
              </a:spcAft>
              <a:buClr>
                <a:srgbClr val="212121"/>
              </a:buClr>
              <a:buSzPts val="1500"/>
              <a:buFont typeface="Inconsolata"/>
              <a:buAutoNum type="arabicPeriod"/>
            </a:pPr>
            <a:r>
              <a:rPr lang="en" sz="1500" b="1">
                <a:solidFill>
                  <a:srgbClr val="000000"/>
                </a:solidFill>
                <a:latin typeface="Inconsolata"/>
                <a:ea typeface="Inconsolata"/>
                <a:cs typeface="Inconsolata"/>
                <a:sym typeface="Inconsolata"/>
              </a:rPr>
              <a:t>Metrics</a:t>
            </a:r>
            <a:endParaRPr sz="1500" b="1">
              <a:solidFill>
                <a:srgbClr val="000000"/>
              </a:solidFill>
              <a:latin typeface="Inconsolata"/>
              <a:ea typeface="Inconsolata"/>
              <a:cs typeface="Inconsolata"/>
              <a:sym typeface="Inconsolata"/>
            </a:endParaRPr>
          </a:p>
          <a:p>
            <a:pPr marL="457200" lvl="0" indent="-323850" algn="l" rtl="0">
              <a:lnSpc>
                <a:spcPct val="115000"/>
              </a:lnSpc>
              <a:spcBef>
                <a:spcPts val="0"/>
              </a:spcBef>
              <a:spcAft>
                <a:spcPts val="0"/>
              </a:spcAft>
              <a:buClr>
                <a:srgbClr val="212121"/>
              </a:buClr>
              <a:buSzPts val="1500"/>
              <a:buFont typeface="Inconsolata"/>
              <a:buAutoNum type="arabicPeriod"/>
            </a:pPr>
            <a:r>
              <a:rPr lang="en" sz="1500" b="1">
                <a:latin typeface="Inconsolata"/>
                <a:ea typeface="Inconsolata"/>
                <a:cs typeface="Inconsolata"/>
                <a:sym typeface="Inconsolata"/>
              </a:rPr>
              <a:t>Results</a:t>
            </a:r>
            <a:endParaRPr sz="1500" b="1">
              <a:latin typeface="Inconsolata"/>
              <a:ea typeface="Inconsolata"/>
              <a:cs typeface="Inconsolata"/>
              <a:sym typeface="Inconsolata"/>
            </a:endParaRPr>
          </a:p>
          <a:p>
            <a:pPr marL="457200" lvl="0" indent="-323850" algn="l" rtl="0">
              <a:lnSpc>
                <a:spcPct val="115000"/>
              </a:lnSpc>
              <a:spcBef>
                <a:spcPts val="0"/>
              </a:spcBef>
              <a:spcAft>
                <a:spcPts val="0"/>
              </a:spcAft>
              <a:buClr>
                <a:srgbClr val="212121"/>
              </a:buClr>
              <a:buSzPts val="1500"/>
              <a:buFont typeface="Inconsolata"/>
              <a:buAutoNum type="arabicPeriod"/>
            </a:pPr>
            <a:r>
              <a:rPr lang="en" sz="1500" b="1">
                <a:latin typeface="Inconsolata"/>
                <a:ea typeface="Inconsolata"/>
                <a:cs typeface="Inconsolata"/>
                <a:sym typeface="Inconsolata"/>
              </a:rPr>
              <a:t>Future Work</a:t>
            </a:r>
            <a:endParaRPr sz="1500" b="1">
              <a:latin typeface="Inconsolata"/>
              <a:ea typeface="Inconsolata"/>
              <a:cs typeface="Inconsolata"/>
              <a:sym typeface="Inconsolata"/>
            </a:endParaRPr>
          </a:p>
          <a:p>
            <a:pPr marL="457200" lvl="0" indent="-323850" algn="l" rtl="0">
              <a:lnSpc>
                <a:spcPct val="115000"/>
              </a:lnSpc>
              <a:spcBef>
                <a:spcPts val="0"/>
              </a:spcBef>
              <a:spcAft>
                <a:spcPts val="0"/>
              </a:spcAft>
              <a:buClr>
                <a:srgbClr val="212121"/>
              </a:buClr>
              <a:buSzPts val="1500"/>
              <a:buFont typeface="Inconsolata"/>
              <a:buAutoNum type="arabicPeriod"/>
            </a:pPr>
            <a:r>
              <a:rPr lang="en" sz="1500" b="1">
                <a:latin typeface="Inconsolata"/>
                <a:ea typeface="Inconsolata"/>
                <a:cs typeface="Inconsolata"/>
                <a:sym typeface="Inconsolata"/>
              </a:rPr>
              <a:t>Websites, Github and Pip Package</a:t>
            </a:r>
            <a:endParaRPr sz="1500" b="1">
              <a:latin typeface="Inconsolata"/>
              <a:ea typeface="Inconsolata"/>
              <a:cs typeface="Inconsolata"/>
              <a:sym typeface="Inconsolata"/>
            </a:endParaRPr>
          </a:p>
          <a:p>
            <a:pPr marL="457200" lvl="0" indent="-323850" algn="l" rtl="0">
              <a:lnSpc>
                <a:spcPct val="115000"/>
              </a:lnSpc>
              <a:spcBef>
                <a:spcPts val="0"/>
              </a:spcBef>
              <a:spcAft>
                <a:spcPts val="0"/>
              </a:spcAft>
              <a:buClr>
                <a:srgbClr val="212121"/>
              </a:buClr>
              <a:buSzPts val="1500"/>
              <a:buFont typeface="Inconsolata"/>
              <a:buAutoNum type="arabicPeriod"/>
            </a:pPr>
            <a:r>
              <a:rPr lang="en" sz="1500" b="1">
                <a:latin typeface="Inconsolata"/>
                <a:ea typeface="Inconsolata"/>
                <a:cs typeface="Inconsolata"/>
                <a:sym typeface="Inconsolata"/>
              </a:rPr>
              <a:t>Documentation</a:t>
            </a:r>
            <a:endParaRPr sz="1500" b="1">
              <a:latin typeface="Inconsolata"/>
              <a:ea typeface="Inconsolata"/>
              <a:cs typeface="Inconsolata"/>
              <a:sym typeface="Inconsolata"/>
            </a:endParaRPr>
          </a:p>
          <a:p>
            <a:pPr marL="457200" lvl="0" indent="-323850" algn="l" rtl="0">
              <a:lnSpc>
                <a:spcPct val="115000"/>
              </a:lnSpc>
              <a:spcBef>
                <a:spcPts val="0"/>
              </a:spcBef>
              <a:spcAft>
                <a:spcPts val="0"/>
              </a:spcAft>
              <a:buClr>
                <a:srgbClr val="212121"/>
              </a:buClr>
              <a:buSzPts val="1500"/>
              <a:buFont typeface="Inconsolata"/>
              <a:buAutoNum type="arabicPeriod"/>
            </a:pPr>
            <a:r>
              <a:rPr lang="en" sz="1500" b="1">
                <a:latin typeface="Inconsolata"/>
                <a:ea typeface="Inconsolata"/>
                <a:cs typeface="Inconsolata"/>
                <a:sym typeface="Inconsolata"/>
              </a:rPr>
              <a:t>Conclusion </a:t>
            </a:r>
            <a:endParaRPr sz="1500" b="1">
              <a:latin typeface="Inconsolata"/>
              <a:ea typeface="Inconsolata"/>
              <a:cs typeface="Inconsolata"/>
              <a:sym typeface="Inconsolata"/>
            </a:endParaRPr>
          </a:p>
          <a:p>
            <a:pPr marL="457200" lvl="0" indent="-323850" algn="l" rtl="0">
              <a:lnSpc>
                <a:spcPct val="115000"/>
              </a:lnSpc>
              <a:spcBef>
                <a:spcPts val="0"/>
              </a:spcBef>
              <a:spcAft>
                <a:spcPts val="0"/>
              </a:spcAft>
              <a:buClr>
                <a:srgbClr val="212121"/>
              </a:buClr>
              <a:buSzPts val="1500"/>
              <a:buFont typeface="Inconsolata"/>
              <a:buAutoNum type="arabicPeriod"/>
            </a:pPr>
            <a:r>
              <a:rPr lang="en" sz="1500" b="1">
                <a:latin typeface="Inconsolata"/>
                <a:ea typeface="Inconsolata"/>
                <a:cs typeface="Inconsolata"/>
                <a:sym typeface="Inconsolata"/>
              </a:rPr>
              <a:t>Reference</a:t>
            </a:r>
            <a:endParaRPr sz="1500" b="1">
              <a:latin typeface="Inconsolata"/>
              <a:ea typeface="Inconsolata"/>
              <a:cs typeface="Inconsolata"/>
              <a:sym typeface="Inconsolata"/>
            </a:endParaRPr>
          </a:p>
          <a:p>
            <a:pPr marL="457200" lvl="0" indent="0" algn="l" rtl="0">
              <a:lnSpc>
                <a:spcPct val="115000"/>
              </a:lnSpc>
              <a:spcBef>
                <a:spcPts val="1600"/>
              </a:spcBef>
              <a:spcAft>
                <a:spcPts val="0"/>
              </a:spcAft>
              <a:buNone/>
            </a:pPr>
            <a:endParaRPr sz="1500" b="1">
              <a:latin typeface="Inconsolata"/>
              <a:ea typeface="Inconsolata"/>
              <a:cs typeface="Inconsolata"/>
              <a:sym typeface="Inconsolata"/>
            </a:endParaRPr>
          </a:p>
          <a:p>
            <a:pPr marL="0" lvl="0" indent="0" algn="l" rtl="0">
              <a:spcBef>
                <a:spcPts val="1600"/>
              </a:spcBef>
              <a:spcAft>
                <a:spcPts val="0"/>
              </a:spcAft>
              <a:buNone/>
            </a:pPr>
            <a:endParaRPr sz="1500">
              <a:solidFill>
                <a:srgbClr val="000000"/>
              </a:solidFill>
              <a:latin typeface="Inconsolata"/>
              <a:ea typeface="Inconsolata"/>
              <a:cs typeface="Inconsolata"/>
              <a:sym typeface="Inconsolata"/>
            </a:endParaRPr>
          </a:p>
          <a:p>
            <a:pPr marL="0" marR="50800" lvl="0" indent="0" algn="l" rtl="0">
              <a:spcBef>
                <a:spcPts val="1600"/>
              </a:spcBef>
              <a:spcAft>
                <a:spcPts val="0"/>
              </a:spcAft>
              <a:buNone/>
            </a:pPr>
            <a:endParaRPr sz="1500">
              <a:solidFill>
                <a:srgbClr val="000000"/>
              </a:solidFill>
              <a:latin typeface="Inconsolata"/>
              <a:ea typeface="Inconsolata"/>
              <a:cs typeface="Inconsolata"/>
              <a:sym typeface="Inconsolat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49"/>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Metrics</a:t>
            </a:r>
            <a:endParaRPr/>
          </a:p>
          <a:p>
            <a:pPr marL="0" lvl="0" indent="0" algn="ctr" rtl="0">
              <a:spcBef>
                <a:spcPts val="0"/>
              </a:spcBef>
              <a:spcAft>
                <a:spcPts val="0"/>
              </a:spcAft>
              <a:buNone/>
            </a:pPr>
            <a:endParaRPr/>
          </a:p>
        </p:txBody>
      </p:sp>
      <p:sp>
        <p:nvSpPr>
          <p:cNvPr id="1656" name="Google Shape;1656;p49"/>
          <p:cNvSpPr txBox="1">
            <a:spLocks noGrp="1"/>
          </p:cNvSpPr>
          <p:nvPr>
            <p:ph type="title" idx="2"/>
          </p:nvPr>
        </p:nvSpPr>
        <p:spPr>
          <a:xfrm>
            <a:off x="3467862" y="2435175"/>
            <a:ext cx="2208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SSIM</a:t>
            </a:r>
            <a:endParaRPr/>
          </a:p>
        </p:txBody>
      </p:sp>
      <p:sp>
        <p:nvSpPr>
          <p:cNvPr id="1657" name="Google Shape;1657;p49"/>
          <p:cNvSpPr txBox="1">
            <a:spLocks noGrp="1"/>
          </p:cNvSpPr>
          <p:nvPr>
            <p:ph type="title" idx="3"/>
          </p:nvPr>
        </p:nvSpPr>
        <p:spPr>
          <a:xfrm>
            <a:off x="3467849" y="998954"/>
            <a:ext cx="24105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t>This metric is used to compare the perceptual quality of two images using the formula below, with the mean,variance and correlation of both images.</a:t>
            </a:r>
            <a:endParaRPr sz="900"/>
          </a:p>
          <a:p>
            <a:pPr marL="0" lvl="0" indent="0" algn="ctr" rtl="0">
              <a:spcBef>
                <a:spcPts val="0"/>
              </a:spcBef>
              <a:spcAft>
                <a:spcPts val="0"/>
              </a:spcAft>
              <a:buNone/>
            </a:pPr>
            <a:endParaRPr sz="900"/>
          </a:p>
        </p:txBody>
      </p:sp>
      <p:sp>
        <p:nvSpPr>
          <p:cNvPr id="1658" name="Google Shape;1658;p49"/>
          <p:cNvSpPr txBox="1">
            <a:spLocks noGrp="1"/>
          </p:cNvSpPr>
          <p:nvPr>
            <p:ph type="title" idx="4"/>
          </p:nvPr>
        </p:nvSpPr>
        <p:spPr>
          <a:xfrm>
            <a:off x="718850" y="2435175"/>
            <a:ext cx="2208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PSNR</a:t>
            </a:r>
            <a:endParaRPr/>
          </a:p>
        </p:txBody>
      </p:sp>
      <p:sp>
        <p:nvSpPr>
          <p:cNvPr id="1659" name="Google Shape;1659;p49"/>
          <p:cNvSpPr txBox="1">
            <a:spLocks noGrp="1"/>
          </p:cNvSpPr>
          <p:nvPr>
            <p:ph type="title" idx="5"/>
          </p:nvPr>
        </p:nvSpPr>
        <p:spPr>
          <a:xfrm>
            <a:off x="679000" y="1018796"/>
            <a:ext cx="2605800" cy="13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t>Peak Signal to Noise Ratio is the most common technique used to determine the quality of results. </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1050">
                <a:solidFill>
                  <a:srgbClr val="202122"/>
                </a:solidFill>
                <a:highlight>
                  <a:srgbClr val="FFFFFF"/>
                </a:highlight>
                <a:latin typeface="Arial"/>
                <a:ea typeface="Arial"/>
                <a:cs typeface="Arial"/>
                <a:sym typeface="Arial"/>
              </a:rPr>
              <a:t>The signal in this case is the original data, and the noise is the error Caused by preprocessing on the image.</a:t>
            </a:r>
            <a:endParaRPr sz="900"/>
          </a:p>
          <a:p>
            <a:pPr marL="0" lvl="0" indent="0" algn="l" rtl="0">
              <a:spcBef>
                <a:spcPts val="0"/>
              </a:spcBef>
              <a:spcAft>
                <a:spcPts val="0"/>
              </a:spcAft>
              <a:buNone/>
            </a:pPr>
            <a:endParaRPr sz="900"/>
          </a:p>
        </p:txBody>
      </p:sp>
      <p:sp>
        <p:nvSpPr>
          <p:cNvPr id="1660" name="Google Shape;1660;p49"/>
          <p:cNvSpPr txBox="1">
            <a:spLocks noGrp="1"/>
          </p:cNvSpPr>
          <p:nvPr>
            <p:ph type="title" idx="6"/>
          </p:nvPr>
        </p:nvSpPr>
        <p:spPr>
          <a:xfrm>
            <a:off x="6216875" y="2435175"/>
            <a:ext cx="2208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MOS</a:t>
            </a:r>
            <a:endParaRPr/>
          </a:p>
          <a:p>
            <a:pPr marL="0" lvl="0" indent="0" algn="ctr" rtl="0">
              <a:spcBef>
                <a:spcPts val="0"/>
              </a:spcBef>
              <a:spcAft>
                <a:spcPts val="0"/>
              </a:spcAft>
              <a:buNone/>
            </a:pPr>
            <a:endParaRPr/>
          </a:p>
        </p:txBody>
      </p:sp>
      <p:sp>
        <p:nvSpPr>
          <p:cNvPr id="1661" name="Google Shape;1661;p49"/>
          <p:cNvSpPr txBox="1">
            <a:spLocks noGrp="1"/>
          </p:cNvSpPr>
          <p:nvPr>
            <p:ph type="title" idx="7"/>
          </p:nvPr>
        </p:nvSpPr>
        <p:spPr>
          <a:xfrm>
            <a:off x="6265925" y="942593"/>
            <a:ext cx="2208300" cy="6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t>Mean Opinion Score is a manual way to determine the results of a model, where humans are asked to rate an image between 0 and 5. The results are aggregated and the average result is used as a metric.</a:t>
            </a:r>
            <a:endParaRPr sz="900"/>
          </a:p>
          <a:p>
            <a:pPr marL="0" lvl="0" indent="0" algn="l" rtl="0">
              <a:spcBef>
                <a:spcPts val="0"/>
              </a:spcBef>
              <a:spcAft>
                <a:spcPts val="0"/>
              </a:spcAft>
              <a:buNone/>
            </a:pPr>
            <a:endParaRPr sz="900"/>
          </a:p>
        </p:txBody>
      </p:sp>
      <p:sp>
        <p:nvSpPr>
          <p:cNvPr id="1662" name="Google Shape;1662;p49"/>
          <p:cNvSpPr/>
          <p:nvPr/>
        </p:nvSpPr>
        <p:spPr>
          <a:xfrm rot="8619804">
            <a:off x="682947" y="918058"/>
            <a:ext cx="4200" cy="14736"/>
          </a:xfrm>
          <a:custGeom>
            <a:avLst/>
            <a:gdLst/>
            <a:ahLst/>
            <a:cxnLst/>
            <a:rect l="l" t="t" r="r" b="b"/>
            <a:pathLst>
              <a:path w="112" h="393" extrusionOk="0">
                <a:moveTo>
                  <a:pt x="20" y="0"/>
                </a:moveTo>
                <a:cubicBezTo>
                  <a:pt x="8" y="0"/>
                  <a:pt x="1" y="47"/>
                  <a:pt x="5" y="183"/>
                </a:cubicBezTo>
                <a:cubicBezTo>
                  <a:pt x="7" y="120"/>
                  <a:pt x="11" y="96"/>
                  <a:pt x="17" y="96"/>
                </a:cubicBezTo>
                <a:cubicBezTo>
                  <a:pt x="38" y="96"/>
                  <a:pt x="78" y="393"/>
                  <a:pt x="98" y="393"/>
                </a:cubicBezTo>
                <a:cubicBezTo>
                  <a:pt x="106" y="393"/>
                  <a:pt x="112" y="347"/>
                  <a:pt x="112" y="219"/>
                </a:cubicBezTo>
                <a:lnTo>
                  <a:pt x="112" y="219"/>
                </a:lnTo>
                <a:cubicBezTo>
                  <a:pt x="111" y="221"/>
                  <a:pt x="110" y="222"/>
                  <a:pt x="110" y="222"/>
                </a:cubicBezTo>
                <a:cubicBezTo>
                  <a:pt x="97" y="222"/>
                  <a:pt x="47" y="0"/>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9"/>
          <p:cNvSpPr/>
          <p:nvPr/>
        </p:nvSpPr>
        <p:spPr>
          <a:xfrm rot="8619804">
            <a:off x="576127" y="989182"/>
            <a:ext cx="487" cy="675"/>
          </a:xfrm>
          <a:custGeom>
            <a:avLst/>
            <a:gdLst/>
            <a:ahLst/>
            <a:cxnLst/>
            <a:rect l="l" t="t" r="r" b="b"/>
            <a:pathLst>
              <a:path w="13" h="18" extrusionOk="0">
                <a:moveTo>
                  <a:pt x="1" y="0"/>
                </a:moveTo>
                <a:cubicBezTo>
                  <a:pt x="1" y="9"/>
                  <a:pt x="7" y="17"/>
                  <a:pt x="10" y="17"/>
                </a:cubicBezTo>
                <a:cubicBezTo>
                  <a:pt x="12" y="17"/>
                  <a:pt x="13" y="16"/>
                  <a:pt x="13" y="12"/>
                </a:cubicBezTo>
                <a:cubicBezTo>
                  <a:pt x="13" y="12"/>
                  <a:pt x="13"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9"/>
          <p:cNvSpPr/>
          <p:nvPr/>
        </p:nvSpPr>
        <p:spPr>
          <a:xfrm rot="8619804">
            <a:off x="572772" y="980222"/>
            <a:ext cx="487" cy="487"/>
          </a:xfrm>
          <a:custGeom>
            <a:avLst/>
            <a:gdLst/>
            <a:ahLst/>
            <a:cxnLst/>
            <a:rect l="l" t="t" r="r" b="b"/>
            <a:pathLst>
              <a:path w="13" h="13" extrusionOk="0">
                <a:moveTo>
                  <a:pt x="12" y="0"/>
                </a:moveTo>
                <a:cubicBezTo>
                  <a:pt x="12" y="0"/>
                  <a:pt x="0" y="12"/>
                  <a:pt x="12" y="12"/>
                </a:cubicBezTo>
                <a:lnTo>
                  <a:pt x="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9"/>
          <p:cNvSpPr/>
          <p:nvPr/>
        </p:nvSpPr>
        <p:spPr>
          <a:xfrm rot="8619804">
            <a:off x="565043" y="964474"/>
            <a:ext cx="37" cy="487"/>
          </a:xfrm>
          <a:custGeom>
            <a:avLst/>
            <a:gdLst/>
            <a:ahLst/>
            <a:cxnLst/>
            <a:rect l="l" t="t" r="r" b="b"/>
            <a:pathLst>
              <a:path w="1" h="13" extrusionOk="0">
                <a:moveTo>
                  <a:pt x="1" y="13"/>
                </a:moveTo>
                <a:lnTo>
                  <a:pt x="1" y="13"/>
                </a:lnTo>
                <a:cubicBezTo>
                  <a:pt x="1" y="1"/>
                  <a:pt x="1" y="13"/>
                  <a:pt x="1" y="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9"/>
          <p:cNvSpPr/>
          <p:nvPr/>
        </p:nvSpPr>
        <p:spPr>
          <a:xfrm rot="8619804">
            <a:off x="500108" y="828772"/>
            <a:ext cx="4500" cy="1987"/>
          </a:xfrm>
          <a:custGeom>
            <a:avLst/>
            <a:gdLst/>
            <a:ahLst/>
            <a:cxnLst/>
            <a:rect l="l" t="t" r="r" b="b"/>
            <a:pathLst>
              <a:path w="120" h="53" extrusionOk="0">
                <a:moveTo>
                  <a:pt x="33" y="0"/>
                </a:moveTo>
                <a:cubicBezTo>
                  <a:pt x="19" y="0"/>
                  <a:pt x="8" y="6"/>
                  <a:pt x="1" y="24"/>
                </a:cubicBezTo>
                <a:cubicBezTo>
                  <a:pt x="8" y="16"/>
                  <a:pt x="15" y="13"/>
                  <a:pt x="21" y="13"/>
                </a:cubicBezTo>
                <a:cubicBezTo>
                  <a:pt x="44" y="13"/>
                  <a:pt x="58" y="53"/>
                  <a:pt x="82" y="53"/>
                </a:cubicBezTo>
                <a:cubicBezTo>
                  <a:pt x="93" y="53"/>
                  <a:pt x="105" y="45"/>
                  <a:pt x="120" y="24"/>
                </a:cubicBezTo>
                <a:lnTo>
                  <a:pt x="120" y="24"/>
                </a:lnTo>
                <a:cubicBezTo>
                  <a:pt x="118" y="25"/>
                  <a:pt x="116" y="25"/>
                  <a:pt x="113" y="25"/>
                </a:cubicBezTo>
                <a:cubicBezTo>
                  <a:pt x="94" y="25"/>
                  <a:pt x="60" y="0"/>
                  <a:pt x="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9"/>
          <p:cNvSpPr/>
          <p:nvPr/>
        </p:nvSpPr>
        <p:spPr>
          <a:xfrm rot="8619804">
            <a:off x="522207" y="916435"/>
            <a:ext cx="937" cy="937"/>
          </a:xfrm>
          <a:custGeom>
            <a:avLst/>
            <a:gdLst/>
            <a:ahLst/>
            <a:cxnLst/>
            <a:rect l="l" t="t" r="r" b="b"/>
            <a:pathLst>
              <a:path w="25" h="25" extrusionOk="0">
                <a:moveTo>
                  <a:pt x="25" y="0"/>
                </a:moveTo>
                <a:lnTo>
                  <a:pt x="1" y="24"/>
                </a:lnTo>
                <a:cubicBezTo>
                  <a:pt x="13" y="24"/>
                  <a:pt x="25" y="12"/>
                  <a:pt x="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9"/>
          <p:cNvSpPr/>
          <p:nvPr/>
        </p:nvSpPr>
        <p:spPr>
          <a:xfrm rot="8619804">
            <a:off x="506450" y="931492"/>
            <a:ext cx="1350" cy="3150"/>
          </a:xfrm>
          <a:custGeom>
            <a:avLst/>
            <a:gdLst/>
            <a:ahLst/>
            <a:cxnLst/>
            <a:rect l="l" t="t" r="r" b="b"/>
            <a:pathLst>
              <a:path w="36" h="84" extrusionOk="0">
                <a:moveTo>
                  <a:pt x="36" y="0"/>
                </a:moveTo>
                <a:cubicBezTo>
                  <a:pt x="24" y="36"/>
                  <a:pt x="12" y="60"/>
                  <a:pt x="0" y="84"/>
                </a:cubicBezTo>
                <a:cubicBezTo>
                  <a:pt x="12" y="60"/>
                  <a:pt x="24" y="36"/>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9"/>
          <p:cNvSpPr/>
          <p:nvPr/>
        </p:nvSpPr>
        <p:spPr>
          <a:xfrm rot="8619804">
            <a:off x="504916" y="921319"/>
            <a:ext cx="2737" cy="900"/>
          </a:xfrm>
          <a:custGeom>
            <a:avLst/>
            <a:gdLst/>
            <a:ahLst/>
            <a:cxnLst/>
            <a:rect l="l" t="t" r="r" b="b"/>
            <a:pathLst>
              <a:path w="73" h="24" extrusionOk="0">
                <a:moveTo>
                  <a:pt x="72" y="0"/>
                </a:moveTo>
                <a:cubicBezTo>
                  <a:pt x="36" y="0"/>
                  <a:pt x="1" y="0"/>
                  <a:pt x="24" y="24"/>
                </a:cubicBezTo>
                <a:lnTo>
                  <a:pt x="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9"/>
          <p:cNvSpPr/>
          <p:nvPr/>
        </p:nvSpPr>
        <p:spPr>
          <a:xfrm rot="8619804">
            <a:off x="415322" y="754090"/>
            <a:ext cx="487" cy="487"/>
          </a:xfrm>
          <a:custGeom>
            <a:avLst/>
            <a:gdLst/>
            <a:ahLst/>
            <a:cxnLst/>
            <a:rect l="l" t="t" r="r" b="b"/>
            <a:pathLst>
              <a:path w="13" h="13" extrusionOk="0">
                <a:moveTo>
                  <a:pt x="1" y="1"/>
                </a:moveTo>
                <a:lnTo>
                  <a:pt x="13" y="12"/>
                </a:lnTo>
                <a:cubicBezTo>
                  <a:pt x="13" y="1"/>
                  <a:pt x="1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9"/>
          <p:cNvSpPr/>
          <p:nvPr/>
        </p:nvSpPr>
        <p:spPr>
          <a:xfrm rot="8619804">
            <a:off x="542759" y="968559"/>
            <a:ext cx="487" cy="937"/>
          </a:xfrm>
          <a:custGeom>
            <a:avLst/>
            <a:gdLst/>
            <a:ahLst/>
            <a:cxnLst/>
            <a:rect l="l" t="t" r="r" b="b"/>
            <a:pathLst>
              <a:path w="13" h="25" extrusionOk="0">
                <a:moveTo>
                  <a:pt x="1" y="1"/>
                </a:moveTo>
                <a:cubicBezTo>
                  <a:pt x="13" y="25"/>
                  <a:pt x="1" y="1"/>
                  <a:pt x="1" y="1"/>
                </a:cubicBezTo>
                <a:cubicBezTo>
                  <a:pt x="1" y="1"/>
                  <a:pt x="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9"/>
          <p:cNvSpPr/>
          <p:nvPr/>
        </p:nvSpPr>
        <p:spPr>
          <a:xfrm rot="8619804">
            <a:off x="570303" y="997359"/>
            <a:ext cx="1387" cy="1350"/>
          </a:xfrm>
          <a:custGeom>
            <a:avLst/>
            <a:gdLst/>
            <a:ahLst/>
            <a:cxnLst/>
            <a:rect l="l" t="t" r="r" b="b"/>
            <a:pathLst>
              <a:path w="37" h="36" extrusionOk="0">
                <a:moveTo>
                  <a:pt x="1" y="0"/>
                </a:moveTo>
                <a:cubicBezTo>
                  <a:pt x="13" y="12"/>
                  <a:pt x="25" y="24"/>
                  <a:pt x="37" y="36"/>
                </a:cubicBezTo>
                <a:cubicBezTo>
                  <a:pt x="37" y="12"/>
                  <a:pt x="37"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9"/>
          <p:cNvSpPr/>
          <p:nvPr/>
        </p:nvSpPr>
        <p:spPr>
          <a:xfrm rot="8619804">
            <a:off x="569424" y="995995"/>
            <a:ext cx="937" cy="1837"/>
          </a:xfrm>
          <a:custGeom>
            <a:avLst/>
            <a:gdLst/>
            <a:ahLst/>
            <a:cxnLst/>
            <a:rect l="l" t="t" r="r" b="b"/>
            <a:pathLst>
              <a:path w="25" h="49" extrusionOk="0">
                <a:moveTo>
                  <a:pt x="13" y="1"/>
                </a:moveTo>
                <a:cubicBezTo>
                  <a:pt x="1" y="13"/>
                  <a:pt x="1" y="37"/>
                  <a:pt x="13" y="49"/>
                </a:cubicBezTo>
                <a:cubicBezTo>
                  <a:pt x="25" y="37"/>
                  <a:pt x="25" y="13"/>
                  <a:pt x="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9"/>
          <p:cNvSpPr/>
          <p:nvPr/>
        </p:nvSpPr>
        <p:spPr>
          <a:xfrm rot="8619804">
            <a:off x="595616" y="1017846"/>
            <a:ext cx="1837" cy="450"/>
          </a:xfrm>
          <a:custGeom>
            <a:avLst/>
            <a:gdLst/>
            <a:ahLst/>
            <a:cxnLst/>
            <a:rect l="l" t="t" r="r" b="b"/>
            <a:pathLst>
              <a:path w="49" h="12" extrusionOk="0">
                <a:moveTo>
                  <a:pt x="1" y="1"/>
                </a:moveTo>
                <a:cubicBezTo>
                  <a:pt x="1" y="9"/>
                  <a:pt x="2" y="11"/>
                  <a:pt x="5" y="11"/>
                </a:cubicBezTo>
                <a:cubicBezTo>
                  <a:pt x="11" y="11"/>
                  <a:pt x="25" y="1"/>
                  <a:pt x="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9"/>
          <p:cNvSpPr/>
          <p:nvPr/>
        </p:nvSpPr>
        <p:spPr>
          <a:xfrm rot="8619804">
            <a:off x="579221" y="1014369"/>
            <a:ext cx="2250" cy="1800"/>
          </a:xfrm>
          <a:custGeom>
            <a:avLst/>
            <a:gdLst/>
            <a:ahLst/>
            <a:cxnLst/>
            <a:rect l="l" t="t" r="r" b="b"/>
            <a:pathLst>
              <a:path w="60" h="48" extrusionOk="0">
                <a:moveTo>
                  <a:pt x="0" y="0"/>
                </a:moveTo>
                <a:lnTo>
                  <a:pt x="12" y="48"/>
                </a:lnTo>
                <a:cubicBezTo>
                  <a:pt x="60" y="24"/>
                  <a:pt x="36" y="24"/>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9"/>
          <p:cNvSpPr/>
          <p:nvPr/>
        </p:nvSpPr>
        <p:spPr>
          <a:xfrm rot="8619804">
            <a:off x="587421" y="998478"/>
            <a:ext cx="487" cy="2287"/>
          </a:xfrm>
          <a:custGeom>
            <a:avLst/>
            <a:gdLst/>
            <a:ahLst/>
            <a:cxnLst/>
            <a:rect l="l" t="t" r="r" b="b"/>
            <a:pathLst>
              <a:path w="13" h="61" extrusionOk="0">
                <a:moveTo>
                  <a:pt x="0" y="1"/>
                </a:moveTo>
                <a:lnTo>
                  <a:pt x="0" y="24"/>
                </a:lnTo>
                <a:lnTo>
                  <a:pt x="12" y="60"/>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9"/>
          <p:cNvSpPr/>
          <p:nvPr/>
        </p:nvSpPr>
        <p:spPr>
          <a:xfrm rot="8619804">
            <a:off x="522754" y="918955"/>
            <a:ext cx="2287" cy="1500"/>
          </a:xfrm>
          <a:custGeom>
            <a:avLst/>
            <a:gdLst/>
            <a:ahLst/>
            <a:cxnLst/>
            <a:rect l="l" t="t" r="r" b="b"/>
            <a:pathLst>
              <a:path w="61" h="40" extrusionOk="0">
                <a:moveTo>
                  <a:pt x="14" y="1"/>
                </a:moveTo>
                <a:cubicBezTo>
                  <a:pt x="6" y="1"/>
                  <a:pt x="1" y="5"/>
                  <a:pt x="1" y="16"/>
                </a:cubicBezTo>
                <a:lnTo>
                  <a:pt x="60" y="40"/>
                </a:lnTo>
                <a:cubicBezTo>
                  <a:pt x="60" y="23"/>
                  <a:pt x="31"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9"/>
          <p:cNvSpPr/>
          <p:nvPr/>
        </p:nvSpPr>
        <p:spPr>
          <a:xfrm rot="8619804">
            <a:off x="517421" y="869052"/>
            <a:ext cx="2700" cy="2250"/>
          </a:xfrm>
          <a:custGeom>
            <a:avLst/>
            <a:gdLst/>
            <a:ahLst/>
            <a:cxnLst/>
            <a:rect l="l" t="t" r="r" b="b"/>
            <a:pathLst>
              <a:path w="72" h="60" extrusionOk="0">
                <a:moveTo>
                  <a:pt x="72" y="0"/>
                </a:moveTo>
                <a:cubicBezTo>
                  <a:pt x="36" y="0"/>
                  <a:pt x="0" y="24"/>
                  <a:pt x="12" y="60"/>
                </a:cubicBezTo>
                <a:cubicBezTo>
                  <a:pt x="36" y="36"/>
                  <a:pt x="72" y="24"/>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9"/>
          <p:cNvSpPr/>
          <p:nvPr/>
        </p:nvSpPr>
        <p:spPr>
          <a:xfrm rot="8619804">
            <a:off x="438886" y="753105"/>
            <a:ext cx="487" cy="1725"/>
          </a:xfrm>
          <a:custGeom>
            <a:avLst/>
            <a:gdLst/>
            <a:ahLst/>
            <a:cxnLst/>
            <a:rect l="l" t="t" r="r" b="b"/>
            <a:pathLst>
              <a:path w="13" h="46" extrusionOk="0">
                <a:moveTo>
                  <a:pt x="1" y="1"/>
                </a:moveTo>
                <a:cubicBezTo>
                  <a:pt x="1" y="1"/>
                  <a:pt x="1" y="46"/>
                  <a:pt x="6" y="46"/>
                </a:cubicBezTo>
                <a:cubicBezTo>
                  <a:pt x="7" y="46"/>
                  <a:pt x="10" y="40"/>
                  <a:pt x="13" y="24"/>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0" name="Google Shape;1680;p49"/>
          <p:cNvPicPr preferRelativeResize="0"/>
          <p:nvPr/>
        </p:nvPicPr>
        <p:blipFill>
          <a:blip r:embed="rId3">
            <a:alphaModFix/>
          </a:blip>
          <a:stretch>
            <a:fillRect/>
          </a:stretch>
        </p:blipFill>
        <p:spPr>
          <a:xfrm>
            <a:off x="3088526" y="2903376"/>
            <a:ext cx="3267300" cy="578100"/>
          </a:xfrm>
          <a:prstGeom prst="rect">
            <a:avLst/>
          </a:prstGeom>
          <a:noFill/>
          <a:ln>
            <a:noFill/>
          </a:ln>
        </p:spPr>
      </p:pic>
      <p:pic>
        <p:nvPicPr>
          <p:cNvPr id="1681" name="Google Shape;1681;p49"/>
          <p:cNvPicPr preferRelativeResize="0"/>
          <p:nvPr/>
        </p:nvPicPr>
        <p:blipFill>
          <a:blip r:embed="rId4">
            <a:alphaModFix/>
          </a:blip>
          <a:stretch>
            <a:fillRect/>
          </a:stretch>
        </p:blipFill>
        <p:spPr>
          <a:xfrm>
            <a:off x="597400" y="2903363"/>
            <a:ext cx="2940191" cy="10828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50"/>
          <p:cNvSpPr txBox="1">
            <a:spLocks noGrp="1"/>
          </p:cNvSpPr>
          <p:nvPr>
            <p:ph type="title"/>
          </p:nvPr>
        </p:nvSpPr>
        <p:spPr>
          <a:xfrm>
            <a:off x="734750" y="368825"/>
            <a:ext cx="7650600" cy="7242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sz="2100"/>
              <a:t>Comparison between Different Models In Result Section</a:t>
            </a:r>
            <a:endParaRPr sz="2100"/>
          </a:p>
        </p:txBody>
      </p:sp>
      <p:sp>
        <p:nvSpPr>
          <p:cNvPr id="1687" name="Google Shape;1687;p50"/>
          <p:cNvSpPr txBox="1">
            <a:spLocks noGrp="1"/>
          </p:cNvSpPr>
          <p:nvPr>
            <p:ph type="subTitle" idx="1"/>
          </p:nvPr>
        </p:nvSpPr>
        <p:spPr>
          <a:xfrm>
            <a:off x="2224250" y="1162650"/>
            <a:ext cx="4033800" cy="4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212121"/>
                </a:solidFill>
                <a:highlight>
                  <a:schemeClr val="lt1"/>
                </a:highlight>
              </a:rPr>
              <a:t>ONE ClASS VS MULTIPLE CLASS</a:t>
            </a:r>
            <a:endParaRPr sz="1600" b="1">
              <a:solidFill>
                <a:srgbClr val="212121"/>
              </a:solidFill>
              <a:highlight>
                <a:schemeClr val="lt1"/>
              </a:highlight>
            </a:endParaRPr>
          </a:p>
        </p:txBody>
      </p:sp>
      <p:sp>
        <p:nvSpPr>
          <p:cNvPr id="1688" name="Google Shape;1688;p50"/>
          <p:cNvSpPr txBox="1"/>
          <p:nvPr/>
        </p:nvSpPr>
        <p:spPr>
          <a:xfrm>
            <a:off x="782250" y="1813225"/>
            <a:ext cx="516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anum Gothic"/>
                <a:ea typeface="Nanum Gothic"/>
                <a:cs typeface="Nanum Gothic"/>
                <a:sym typeface="Nanum Gothic"/>
              </a:rPr>
              <a:t>IN ONE CLASS:</a:t>
            </a:r>
            <a:endParaRPr b="1">
              <a:latin typeface="Nanum Gothic"/>
              <a:ea typeface="Nanum Gothic"/>
              <a:cs typeface="Nanum Gothic"/>
              <a:sym typeface="Nanum Gothic"/>
            </a:endParaRPr>
          </a:p>
          <a:p>
            <a:pPr marL="0" lvl="0" indent="0" algn="l" rtl="0">
              <a:spcBef>
                <a:spcPts val="0"/>
              </a:spcBef>
              <a:spcAft>
                <a:spcPts val="0"/>
              </a:spcAft>
              <a:buNone/>
            </a:pPr>
            <a:r>
              <a:rPr lang="en">
                <a:latin typeface="Nanum Gothic"/>
                <a:ea typeface="Nanum Gothic"/>
                <a:cs typeface="Nanum Gothic"/>
                <a:sym typeface="Nanum Gothic"/>
              </a:rPr>
              <a:t>WE USED A CAT CLASS FROM ANIMAL FACES DATASETS</a:t>
            </a:r>
            <a:endParaRPr>
              <a:latin typeface="Nanum Gothic"/>
              <a:ea typeface="Nanum Gothic"/>
              <a:cs typeface="Nanum Gothic"/>
              <a:sym typeface="Nanum Gothic"/>
            </a:endParaRPr>
          </a:p>
        </p:txBody>
      </p:sp>
      <p:sp>
        <p:nvSpPr>
          <p:cNvPr id="1689" name="Google Shape;1689;p50"/>
          <p:cNvSpPr txBox="1"/>
          <p:nvPr/>
        </p:nvSpPr>
        <p:spPr>
          <a:xfrm>
            <a:off x="782250" y="2796750"/>
            <a:ext cx="5055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anum Gothic"/>
                <a:ea typeface="Nanum Gothic"/>
                <a:cs typeface="Nanum Gothic"/>
                <a:sym typeface="Nanum Gothic"/>
              </a:rPr>
              <a:t>IN MULTIPLE CLASS:</a:t>
            </a:r>
            <a:endParaRPr b="1">
              <a:latin typeface="Nanum Gothic"/>
              <a:ea typeface="Nanum Gothic"/>
              <a:cs typeface="Nanum Gothic"/>
              <a:sym typeface="Nanum Gothic"/>
            </a:endParaRPr>
          </a:p>
          <a:p>
            <a:pPr marL="0" lvl="0" indent="0" algn="l" rtl="0">
              <a:spcBef>
                <a:spcPts val="0"/>
              </a:spcBef>
              <a:spcAft>
                <a:spcPts val="0"/>
              </a:spcAft>
              <a:buNone/>
            </a:pPr>
            <a:r>
              <a:rPr lang="en">
                <a:latin typeface="Nanum Gothic"/>
                <a:ea typeface="Nanum Gothic"/>
                <a:cs typeface="Nanum Gothic"/>
                <a:sym typeface="Nanum Gothic"/>
              </a:rPr>
              <a:t>WE USED A DIFFERENT CLASSES OF DATASET LIKE DIV2K ,FLICKR2k And Anothers OST IMAGES</a:t>
            </a:r>
            <a:endParaRPr>
              <a:latin typeface="Nanum Gothic"/>
              <a:ea typeface="Nanum Gothic"/>
              <a:cs typeface="Nanum Gothic"/>
              <a:sym typeface="Nanum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51"/>
          <p:cNvSpPr txBox="1">
            <a:spLocks noGrp="1"/>
          </p:cNvSpPr>
          <p:nvPr>
            <p:ph type="title"/>
          </p:nvPr>
        </p:nvSpPr>
        <p:spPr>
          <a:xfrm>
            <a:off x="1425875" y="400975"/>
            <a:ext cx="3195300" cy="431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600" b="1">
                <a:solidFill>
                  <a:srgbClr val="212121"/>
                </a:solidFill>
                <a:highlight>
                  <a:schemeClr val="lt1"/>
                </a:highlight>
                <a:latin typeface="Nanum Gothic"/>
                <a:ea typeface="Nanum Gothic"/>
                <a:cs typeface="Nanum Gothic"/>
                <a:sym typeface="Nanum Gothic"/>
              </a:rPr>
              <a:t>ONE ClASS VS MULTIPLE CLASS</a:t>
            </a:r>
            <a:endParaRPr>
              <a:highlight>
                <a:schemeClr val="lt1"/>
              </a:highlight>
            </a:endParaRPr>
          </a:p>
        </p:txBody>
      </p:sp>
      <p:pic>
        <p:nvPicPr>
          <p:cNvPr id="1695" name="Google Shape;1695;p51"/>
          <p:cNvPicPr preferRelativeResize="0"/>
          <p:nvPr/>
        </p:nvPicPr>
        <p:blipFill>
          <a:blip r:embed="rId3">
            <a:alphaModFix/>
          </a:blip>
          <a:stretch>
            <a:fillRect/>
          </a:stretch>
        </p:blipFill>
        <p:spPr>
          <a:xfrm>
            <a:off x="221775" y="1798075"/>
            <a:ext cx="7355389" cy="2260775"/>
          </a:xfrm>
          <a:prstGeom prst="rect">
            <a:avLst/>
          </a:prstGeom>
          <a:noFill/>
          <a:ln>
            <a:noFill/>
          </a:ln>
        </p:spPr>
      </p:pic>
      <p:sp>
        <p:nvSpPr>
          <p:cNvPr id="1696" name="Google Shape;1696;p51"/>
          <p:cNvSpPr txBox="1"/>
          <p:nvPr/>
        </p:nvSpPr>
        <p:spPr>
          <a:xfrm>
            <a:off x="221775" y="899425"/>
            <a:ext cx="3946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anum Gothic"/>
                <a:ea typeface="Nanum Gothic"/>
                <a:cs typeface="Nanum Gothic"/>
                <a:sym typeface="Nanum Gothic"/>
              </a:rPr>
              <a:t>IN ONE CLASS:</a:t>
            </a:r>
            <a:endParaRPr b="1">
              <a:latin typeface="Nanum Gothic"/>
              <a:ea typeface="Nanum Gothic"/>
              <a:cs typeface="Nanum Gothic"/>
              <a:sym typeface="Nanum Gothic"/>
            </a:endParaRPr>
          </a:p>
          <a:p>
            <a:pPr marL="0" lvl="0" indent="0" algn="l" rtl="0">
              <a:spcBef>
                <a:spcPts val="0"/>
              </a:spcBef>
              <a:spcAft>
                <a:spcPts val="0"/>
              </a:spcAft>
              <a:buNone/>
            </a:pPr>
            <a:r>
              <a:rPr lang="en">
                <a:latin typeface="Nanum Gothic"/>
                <a:ea typeface="Nanum Gothic"/>
                <a:cs typeface="Nanum Gothic"/>
                <a:sym typeface="Nanum Gothic"/>
              </a:rPr>
              <a:t>This dataset contains multiple class like dog ,cats and wild animals</a:t>
            </a:r>
            <a:endParaRPr>
              <a:latin typeface="Nanum Gothic"/>
              <a:ea typeface="Nanum Gothic"/>
              <a:cs typeface="Nanum Gothic"/>
              <a:sym typeface="Nanum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52"/>
          <p:cNvSpPr txBox="1">
            <a:spLocks noGrp="1"/>
          </p:cNvSpPr>
          <p:nvPr>
            <p:ph type="title"/>
          </p:nvPr>
        </p:nvSpPr>
        <p:spPr>
          <a:xfrm>
            <a:off x="2301825" y="400975"/>
            <a:ext cx="3195300" cy="431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600" b="1">
                <a:solidFill>
                  <a:srgbClr val="212121"/>
                </a:solidFill>
                <a:highlight>
                  <a:schemeClr val="lt1"/>
                </a:highlight>
                <a:latin typeface="Nanum Gothic"/>
                <a:ea typeface="Nanum Gothic"/>
                <a:cs typeface="Nanum Gothic"/>
                <a:sym typeface="Nanum Gothic"/>
              </a:rPr>
              <a:t>ONE ClASS VS MULTIPLE CLASS</a:t>
            </a:r>
            <a:endParaRPr>
              <a:highlight>
                <a:schemeClr val="lt1"/>
              </a:highlight>
            </a:endParaRPr>
          </a:p>
        </p:txBody>
      </p:sp>
      <p:sp>
        <p:nvSpPr>
          <p:cNvPr id="1702" name="Google Shape;1702;p52"/>
          <p:cNvSpPr txBox="1"/>
          <p:nvPr/>
        </p:nvSpPr>
        <p:spPr>
          <a:xfrm>
            <a:off x="221775" y="899425"/>
            <a:ext cx="5789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anum Gothic"/>
                <a:ea typeface="Nanum Gothic"/>
                <a:cs typeface="Nanum Gothic"/>
                <a:sym typeface="Nanum Gothic"/>
              </a:rPr>
              <a:t>IN MULTICLASS:</a:t>
            </a:r>
            <a:endParaRPr b="1">
              <a:latin typeface="Nanum Gothic"/>
              <a:ea typeface="Nanum Gothic"/>
              <a:cs typeface="Nanum Gothic"/>
              <a:sym typeface="Nanum Gothic"/>
            </a:endParaRPr>
          </a:p>
          <a:p>
            <a:pPr marL="0" lvl="0" indent="0" algn="l" rtl="0">
              <a:spcBef>
                <a:spcPts val="0"/>
              </a:spcBef>
              <a:spcAft>
                <a:spcPts val="0"/>
              </a:spcAft>
              <a:buNone/>
            </a:pPr>
            <a:r>
              <a:rPr lang="en">
                <a:latin typeface="Nanum Gothic"/>
                <a:ea typeface="Nanum Gothic"/>
                <a:cs typeface="Nanum Gothic"/>
                <a:sym typeface="Nanum Gothic"/>
              </a:rPr>
              <a:t>This dataset contains multiple Datasets like DIV2K ,Flickr2K and OST IMAGES each one  of those Datasets contains multiple classes of data - 3650 Images</a:t>
            </a:r>
            <a:endParaRPr>
              <a:latin typeface="Nanum Gothic"/>
              <a:ea typeface="Nanum Gothic"/>
              <a:cs typeface="Nanum Gothic"/>
              <a:sym typeface="Nanum Gothic"/>
            </a:endParaRPr>
          </a:p>
        </p:txBody>
      </p:sp>
      <p:pic>
        <p:nvPicPr>
          <p:cNvPr id="1703" name="Google Shape;1703;p52"/>
          <p:cNvPicPr preferRelativeResize="0"/>
          <p:nvPr/>
        </p:nvPicPr>
        <p:blipFill>
          <a:blip r:embed="rId3">
            <a:alphaModFix/>
          </a:blip>
          <a:stretch>
            <a:fillRect/>
          </a:stretch>
        </p:blipFill>
        <p:spPr>
          <a:xfrm>
            <a:off x="221775" y="2161725"/>
            <a:ext cx="8623700" cy="27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53"/>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Generator and Discriminator Loss</a:t>
            </a:r>
            <a:endParaRPr/>
          </a:p>
          <a:p>
            <a:pPr marL="0" lvl="0" indent="0" algn="l" rtl="0">
              <a:spcBef>
                <a:spcPts val="0"/>
              </a:spcBef>
              <a:spcAft>
                <a:spcPts val="0"/>
              </a:spcAft>
              <a:buNone/>
            </a:pPr>
            <a:r>
              <a:rPr lang="en"/>
              <a:t>ONE CLASS :</a:t>
            </a:r>
            <a:endParaRPr/>
          </a:p>
        </p:txBody>
      </p:sp>
      <p:pic>
        <p:nvPicPr>
          <p:cNvPr id="1709" name="Google Shape;1709;p53"/>
          <p:cNvPicPr preferRelativeResize="0"/>
          <p:nvPr/>
        </p:nvPicPr>
        <p:blipFill>
          <a:blip r:embed="rId3">
            <a:alphaModFix/>
          </a:blip>
          <a:stretch>
            <a:fillRect/>
          </a:stretch>
        </p:blipFill>
        <p:spPr>
          <a:xfrm>
            <a:off x="942950" y="1652250"/>
            <a:ext cx="3664750" cy="2816175"/>
          </a:xfrm>
          <a:prstGeom prst="rect">
            <a:avLst/>
          </a:prstGeom>
          <a:noFill/>
          <a:ln>
            <a:noFill/>
          </a:ln>
        </p:spPr>
      </p:pic>
      <p:pic>
        <p:nvPicPr>
          <p:cNvPr id="1710" name="Google Shape;1710;p53"/>
          <p:cNvPicPr preferRelativeResize="0"/>
          <p:nvPr/>
        </p:nvPicPr>
        <p:blipFill rotWithShape="1">
          <a:blip r:embed="rId4">
            <a:alphaModFix/>
          </a:blip>
          <a:srcRect l="-1082" t="-1082" r="-1082" b="-1082"/>
          <a:stretch/>
        </p:blipFill>
        <p:spPr>
          <a:xfrm>
            <a:off x="4554300" y="1555800"/>
            <a:ext cx="3580226" cy="3108775"/>
          </a:xfrm>
          <a:prstGeom prst="rect">
            <a:avLst/>
          </a:prstGeom>
          <a:noFill/>
          <a:ln>
            <a:noFill/>
          </a:ln>
        </p:spPr>
      </p:pic>
      <p:sp>
        <p:nvSpPr>
          <p:cNvPr id="1711" name="Google Shape;1711;p53"/>
          <p:cNvSpPr txBox="1"/>
          <p:nvPr/>
        </p:nvSpPr>
        <p:spPr>
          <a:xfrm>
            <a:off x="1028700" y="1252050"/>
            <a:ext cx="35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16000</a:t>
            </a:r>
            <a:endParaRPr>
              <a:latin typeface="Nanum Gothic"/>
              <a:ea typeface="Nanum Gothic"/>
              <a:cs typeface="Nanum Gothic"/>
              <a:sym typeface="Nanum Gothic"/>
            </a:endParaRPr>
          </a:p>
        </p:txBody>
      </p:sp>
      <p:sp>
        <p:nvSpPr>
          <p:cNvPr id="1712" name="Google Shape;1712;p53"/>
          <p:cNvSpPr txBox="1"/>
          <p:nvPr/>
        </p:nvSpPr>
        <p:spPr>
          <a:xfrm>
            <a:off x="5014900" y="1241825"/>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8000</a:t>
            </a:r>
            <a:endParaRPr>
              <a:latin typeface="Nanum Gothic"/>
              <a:ea typeface="Nanum Gothic"/>
              <a:cs typeface="Nanum Gothic"/>
              <a:sym typeface="Nanum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54"/>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PSNR LOSS </a:t>
            </a:r>
            <a:endParaRPr/>
          </a:p>
        </p:txBody>
      </p:sp>
      <p:sp>
        <p:nvSpPr>
          <p:cNvPr id="1718" name="Google Shape;1718;p54"/>
          <p:cNvSpPr txBox="1">
            <a:spLocks noGrp="1"/>
          </p:cNvSpPr>
          <p:nvPr>
            <p:ph type="subTitle" idx="1"/>
          </p:nvPr>
        </p:nvSpPr>
        <p:spPr>
          <a:xfrm>
            <a:off x="734750" y="2298500"/>
            <a:ext cx="2706000" cy="13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19" name="Google Shape;1719;p54"/>
          <p:cNvPicPr preferRelativeResize="0"/>
          <p:nvPr/>
        </p:nvPicPr>
        <p:blipFill>
          <a:blip r:embed="rId3">
            <a:alphaModFix/>
          </a:blip>
          <a:stretch>
            <a:fillRect/>
          </a:stretch>
        </p:blipFill>
        <p:spPr>
          <a:xfrm>
            <a:off x="174700" y="1512651"/>
            <a:ext cx="4208000" cy="3432825"/>
          </a:xfrm>
          <a:prstGeom prst="rect">
            <a:avLst/>
          </a:prstGeom>
          <a:noFill/>
          <a:ln>
            <a:noFill/>
          </a:ln>
        </p:spPr>
      </p:pic>
      <p:pic>
        <p:nvPicPr>
          <p:cNvPr id="1720" name="Google Shape;1720;p54"/>
          <p:cNvPicPr preferRelativeResize="0"/>
          <p:nvPr/>
        </p:nvPicPr>
        <p:blipFill>
          <a:blip r:embed="rId4">
            <a:alphaModFix/>
          </a:blip>
          <a:stretch>
            <a:fillRect/>
          </a:stretch>
        </p:blipFill>
        <p:spPr>
          <a:xfrm>
            <a:off x="4318875" y="1650200"/>
            <a:ext cx="4628675" cy="3295275"/>
          </a:xfrm>
          <a:prstGeom prst="rect">
            <a:avLst/>
          </a:prstGeom>
          <a:noFill/>
          <a:ln>
            <a:noFill/>
          </a:ln>
        </p:spPr>
      </p:pic>
      <p:sp>
        <p:nvSpPr>
          <p:cNvPr id="1721" name="Google Shape;1721;p54"/>
          <p:cNvSpPr txBox="1"/>
          <p:nvPr/>
        </p:nvSpPr>
        <p:spPr>
          <a:xfrm>
            <a:off x="482200" y="1200150"/>
            <a:ext cx="14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16000</a:t>
            </a:r>
            <a:endParaRPr>
              <a:latin typeface="Nanum Gothic"/>
              <a:ea typeface="Nanum Gothic"/>
              <a:cs typeface="Nanum Gothic"/>
              <a:sym typeface="Nanum Gothic"/>
            </a:endParaRPr>
          </a:p>
        </p:txBody>
      </p:sp>
      <p:sp>
        <p:nvSpPr>
          <p:cNvPr id="1722" name="Google Shape;1722;p54"/>
          <p:cNvSpPr txBox="1"/>
          <p:nvPr/>
        </p:nvSpPr>
        <p:spPr>
          <a:xfrm>
            <a:off x="4682700" y="1200150"/>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8000</a:t>
            </a:r>
            <a:endParaRPr>
              <a:latin typeface="Nanum Gothic"/>
              <a:ea typeface="Nanum Gothic"/>
              <a:cs typeface="Nanum Gothic"/>
              <a:sym typeface="Nanum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55"/>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SSIM LOSS </a:t>
            </a:r>
            <a:endParaRPr/>
          </a:p>
        </p:txBody>
      </p:sp>
      <p:pic>
        <p:nvPicPr>
          <p:cNvPr id="1728" name="Google Shape;1728;p55"/>
          <p:cNvPicPr preferRelativeResize="0"/>
          <p:nvPr/>
        </p:nvPicPr>
        <p:blipFill>
          <a:blip r:embed="rId3">
            <a:alphaModFix/>
          </a:blip>
          <a:stretch>
            <a:fillRect/>
          </a:stretch>
        </p:blipFill>
        <p:spPr>
          <a:xfrm>
            <a:off x="283850" y="1714500"/>
            <a:ext cx="4067725" cy="3383325"/>
          </a:xfrm>
          <a:prstGeom prst="rect">
            <a:avLst/>
          </a:prstGeom>
          <a:noFill/>
          <a:ln>
            <a:noFill/>
          </a:ln>
        </p:spPr>
      </p:pic>
      <p:pic>
        <p:nvPicPr>
          <p:cNvPr id="1729" name="Google Shape;1729;p55"/>
          <p:cNvPicPr preferRelativeResize="0"/>
          <p:nvPr/>
        </p:nvPicPr>
        <p:blipFill>
          <a:blip r:embed="rId4">
            <a:alphaModFix/>
          </a:blip>
          <a:stretch>
            <a:fillRect/>
          </a:stretch>
        </p:blipFill>
        <p:spPr>
          <a:xfrm>
            <a:off x="4158675" y="1714500"/>
            <a:ext cx="4787301" cy="3233275"/>
          </a:xfrm>
          <a:prstGeom prst="rect">
            <a:avLst/>
          </a:prstGeom>
          <a:noFill/>
          <a:ln>
            <a:noFill/>
          </a:ln>
        </p:spPr>
      </p:pic>
      <p:sp>
        <p:nvSpPr>
          <p:cNvPr id="1730" name="Google Shape;1730;p55"/>
          <p:cNvSpPr txBox="1"/>
          <p:nvPr/>
        </p:nvSpPr>
        <p:spPr>
          <a:xfrm>
            <a:off x="653675" y="1425200"/>
            <a:ext cx="15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16000</a:t>
            </a:r>
            <a:endParaRPr>
              <a:latin typeface="Nanum Gothic"/>
              <a:ea typeface="Nanum Gothic"/>
              <a:cs typeface="Nanum Gothic"/>
              <a:sym typeface="Nanum Gothic"/>
            </a:endParaRPr>
          </a:p>
        </p:txBody>
      </p:sp>
      <p:sp>
        <p:nvSpPr>
          <p:cNvPr id="1731" name="Google Shape;1731;p55"/>
          <p:cNvSpPr txBox="1"/>
          <p:nvPr/>
        </p:nvSpPr>
        <p:spPr>
          <a:xfrm>
            <a:off x="4639875" y="1382325"/>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8000</a:t>
            </a:r>
            <a:endParaRPr>
              <a:latin typeface="Nanum Gothic"/>
              <a:ea typeface="Nanum Gothic"/>
              <a:cs typeface="Nanum Gothic"/>
              <a:sym typeface="Nanum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56"/>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VISUAL COMPARE</a:t>
            </a:r>
            <a:endParaRPr/>
          </a:p>
        </p:txBody>
      </p:sp>
      <p:pic>
        <p:nvPicPr>
          <p:cNvPr id="1737" name="Google Shape;1737;p56"/>
          <p:cNvPicPr preferRelativeResize="0"/>
          <p:nvPr/>
        </p:nvPicPr>
        <p:blipFill>
          <a:blip r:embed="rId3">
            <a:alphaModFix/>
          </a:blip>
          <a:stretch>
            <a:fillRect/>
          </a:stretch>
        </p:blipFill>
        <p:spPr>
          <a:xfrm>
            <a:off x="3489075" y="2969650"/>
            <a:ext cx="5398450" cy="1830943"/>
          </a:xfrm>
          <a:prstGeom prst="rect">
            <a:avLst/>
          </a:prstGeom>
          <a:noFill/>
          <a:ln>
            <a:noFill/>
          </a:ln>
        </p:spPr>
      </p:pic>
      <p:pic>
        <p:nvPicPr>
          <p:cNvPr id="1738" name="Google Shape;1738;p56"/>
          <p:cNvPicPr preferRelativeResize="0"/>
          <p:nvPr/>
        </p:nvPicPr>
        <p:blipFill>
          <a:blip r:embed="rId4">
            <a:alphaModFix/>
          </a:blip>
          <a:stretch>
            <a:fillRect/>
          </a:stretch>
        </p:blipFill>
        <p:spPr>
          <a:xfrm>
            <a:off x="3489075" y="1237850"/>
            <a:ext cx="5398450" cy="1660550"/>
          </a:xfrm>
          <a:prstGeom prst="rect">
            <a:avLst/>
          </a:prstGeom>
          <a:noFill/>
          <a:ln>
            <a:noFill/>
          </a:ln>
        </p:spPr>
      </p:pic>
      <p:sp>
        <p:nvSpPr>
          <p:cNvPr id="1739" name="Google Shape;1739;p56"/>
          <p:cNvSpPr txBox="1"/>
          <p:nvPr/>
        </p:nvSpPr>
        <p:spPr>
          <a:xfrm>
            <a:off x="932250" y="1948375"/>
            <a:ext cx="154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16000</a:t>
            </a:r>
            <a:endParaRPr>
              <a:latin typeface="Nanum Gothic"/>
              <a:ea typeface="Nanum Gothic"/>
              <a:cs typeface="Nanum Gothic"/>
              <a:sym typeface="Nanum Gothic"/>
            </a:endParaRPr>
          </a:p>
        </p:txBody>
      </p:sp>
      <p:sp>
        <p:nvSpPr>
          <p:cNvPr id="1740" name="Google Shape;1740;p56"/>
          <p:cNvSpPr txBox="1"/>
          <p:nvPr/>
        </p:nvSpPr>
        <p:spPr>
          <a:xfrm>
            <a:off x="1020350" y="3685025"/>
            <a:ext cx="154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8000</a:t>
            </a:r>
            <a:endParaRPr>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7"/>
          <p:cNvPicPr preferRelativeResize="0"/>
          <p:nvPr/>
        </p:nvPicPr>
        <p:blipFill>
          <a:blip r:embed="rId3">
            <a:alphaModFix/>
          </a:blip>
          <a:stretch>
            <a:fillRect/>
          </a:stretch>
        </p:blipFill>
        <p:spPr>
          <a:xfrm>
            <a:off x="236475" y="248825"/>
            <a:ext cx="1929975" cy="4570475"/>
          </a:xfrm>
          <a:prstGeom prst="rect">
            <a:avLst/>
          </a:prstGeom>
          <a:noFill/>
          <a:ln>
            <a:noFill/>
          </a:ln>
        </p:spPr>
      </p:pic>
      <p:pic>
        <p:nvPicPr>
          <p:cNvPr id="1746" name="Google Shape;1746;p57"/>
          <p:cNvPicPr preferRelativeResize="0"/>
          <p:nvPr/>
        </p:nvPicPr>
        <p:blipFill>
          <a:blip r:embed="rId4">
            <a:alphaModFix/>
          </a:blip>
          <a:stretch>
            <a:fillRect/>
          </a:stretch>
        </p:blipFill>
        <p:spPr>
          <a:xfrm>
            <a:off x="2256950" y="285525"/>
            <a:ext cx="1929975" cy="4505018"/>
          </a:xfrm>
          <a:prstGeom prst="rect">
            <a:avLst/>
          </a:prstGeom>
          <a:noFill/>
          <a:ln>
            <a:noFill/>
          </a:ln>
        </p:spPr>
      </p:pic>
      <p:pic>
        <p:nvPicPr>
          <p:cNvPr id="1747" name="Google Shape;1747;p57"/>
          <p:cNvPicPr preferRelativeResize="0"/>
          <p:nvPr/>
        </p:nvPicPr>
        <p:blipFill>
          <a:blip r:embed="rId5">
            <a:alphaModFix/>
          </a:blip>
          <a:stretch>
            <a:fillRect/>
          </a:stretch>
        </p:blipFill>
        <p:spPr>
          <a:xfrm>
            <a:off x="4349149" y="297275"/>
            <a:ext cx="1929975" cy="4473567"/>
          </a:xfrm>
          <a:prstGeom prst="rect">
            <a:avLst/>
          </a:prstGeom>
          <a:noFill/>
          <a:ln>
            <a:noFill/>
          </a:ln>
        </p:spPr>
      </p:pic>
      <p:pic>
        <p:nvPicPr>
          <p:cNvPr id="1748" name="Google Shape;1748;p57"/>
          <p:cNvPicPr preferRelativeResize="0"/>
          <p:nvPr/>
        </p:nvPicPr>
        <p:blipFill>
          <a:blip r:embed="rId6">
            <a:alphaModFix/>
          </a:blip>
          <a:stretch>
            <a:fillRect/>
          </a:stretch>
        </p:blipFill>
        <p:spPr>
          <a:xfrm>
            <a:off x="6490950" y="297275"/>
            <a:ext cx="1960075" cy="4430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58"/>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sz="2000"/>
              <a:t>Generator and Discriminator Loss </a:t>
            </a:r>
            <a:endParaRPr sz="2000"/>
          </a:p>
        </p:txBody>
      </p:sp>
      <p:sp>
        <p:nvSpPr>
          <p:cNvPr id="1754" name="Google Shape;1754;p58"/>
          <p:cNvSpPr txBox="1"/>
          <p:nvPr/>
        </p:nvSpPr>
        <p:spPr>
          <a:xfrm>
            <a:off x="1028700" y="1252050"/>
            <a:ext cx="35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10000</a:t>
            </a:r>
            <a:endParaRPr>
              <a:latin typeface="Nanum Gothic"/>
              <a:ea typeface="Nanum Gothic"/>
              <a:cs typeface="Nanum Gothic"/>
              <a:sym typeface="Nanum Gothic"/>
            </a:endParaRPr>
          </a:p>
        </p:txBody>
      </p:sp>
      <p:sp>
        <p:nvSpPr>
          <p:cNvPr id="1755" name="Google Shape;1755;p58"/>
          <p:cNvSpPr txBox="1"/>
          <p:nvPr/>
        </p:nvSpPr>
        <p:spPr>
          <a:xfrm>
            <a:off x="5014900" y="1241825"/>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5000</a:t>
            </a:r>
            <a:endParaRPr>
              <a:latin typeface="Nanum Gothic"/>
              <a:ea typeface="Nanum Gothic"/>
              <a:cs typeface="Nanum Gothic"/>
              <a:sym typeface="Nanum Gothic"/>
            </a:endParaRPr>
          </a:p>
        </p:txBody>
      </p:sp>
      <p:pic>
        <p:nvPicPr>
          <p:cNvPr id="1756" name="Google Shape;1756;p58"/>
          <p:cNvPicPr preferRelativeResize="0"/>
          <p:nvPr/>
        </p:nvPicPr>
        <p:blipFill>
          <a:blip r:embed="rId3">
            <a:alphaModFix/>
          </a:blip>
          <a:stretch>
            <a:fillRect/>
          </a:stretch>
        </p:blipFill>
        <p:spPr>
          <a:xfrm>
            <a:off x="224075" y="1652250"/>
            <a:ext cx="4085450" cy="3294926"/>
          </a:xfrm>
          <a:prstGeom prst="rect">
            <a:avLst/>
          </a:prstGeom>
          <a:noFill/>
          <a:ln>
            <a:noFill/>
          </a:ln>
        </p:spPr>
      </p:pic>
      <p:pic>
        <p:nvPicPr>
          <p:cNvPr id="1757" name="Google Shape;1757;p58"/>
          <p:cNvPicPr preferRelativeResize="0"/>
          <p:nvPr/>
        </p:nvPicPr>
        <p:blipFill>
          <a:blip r:embed="rId4">
            <a:alphaModFix/>
          </a:blip>
          <a:stretch>
            <a:fillRect/>
          </a:stretch>
        </p:blipFill>
        <p:spPr>
          <a:xfrm>
            <a:off x="4489851" y="1750500"/>
            <a:ext cx="4445800" cy="3196675"/>
          </a:xfrm>
          <a:prstGeom prst="rect">
            <a:avLst/>
          </a:prstGeom>
          <a:noFill/>
          <a:ln>
            <a:noFill/>
          </a:ln>
        </p:spPr>
      </p:pic>
      <p:sp>
        <p:nvSpPr>
          <p:cNvPr id="1758" name="Google Shape;1758;p58"/>
          <p:cNvSpPr txBox="1"/>
          <p:nvPr/>
        </p:nvSpPr>
        <p:spPr>
          <a:xfrm>
            <a:off x="1028700" y="841625"/>
            <a:ext cx="352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NanumGothic ExtraBold"/>
                <a:ea typeface="NanumGothic ExtraBold"/>
                <a:cs typeface="NanumGothic ExtraBold"/>
                <a:sym typeface="NanumGothic ExtraBold"/>
              </a:rPr>
              <a:t>MULTIPLE CLASS :</a:t>
            </a:r>
            <a:endParaRPr sz="1000">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32"/>
          <p:cNvSpPr txBox="1">
            <a:spLocks noGrp="1"/>
          </p:cNvSpPr>
          <p:nvPr>
            <p:ph type="title"/>
          </p:nvPr>
        </p:nvSpPr>
        <p:spPr>
          <a:xfrm>
            <a:off x="825725" y="1712063"/>
            <a:ext cx="3840000" cy="6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337" name="Google Shape;1337;p32"/>
          <p:cNvSpPr txBox="1">
            <a:spLocks noGrp="1"/>
          </p:cNvSpPr>
          <p:nvPr>
            <p:ph type="subTitle" idx="1"/>
          </p:nvPr>
        </p:nvSpPr>
        <p:spPr>
          <a:xfrm>
            <a:off x="825725" y="2310356"/>
            <a:ext cx="3840000" cy="1622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t>Problem statement</a:t>
            </a:r>
            <a:endParaRPr sz="2000" b="1"/>
          </a:p>
          <a:p>
            <a:pPr marL="457200" lvl="0" indent="0" algn="l" rtl="0">
              <a:spcBef>
                <a:spcPts val="0"/>
              </a:spcBef>
              <a:spcAft>
                <a:spcPts val="0"/>
              </a:spcAft>
              <a:buNone/>
            </a:pPr>
            <a:endParaRPr sz="1400"/>
          </a:p>
          <a:p>
            <a:pPr marL="0" lvl="0" indent="0" algn="l" rtl="0">
              <a:spcBef>
                <a:spcPts val="0"/>
              </a:spcBef>
              <a:spcAft>
                <a:spcPts val="0"/>
              </a:spcAft>
              <a:buNone/>
            </a:pPr>
            <a:r>
              <a:rPr lang="en" sz="1400"/>
              <a:t>Our Goal in this Project is to take a low resolution image and produce an estimate of a corresponding high‑resolution image.</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pic>
        <p:nvPicPr>
          <p:cNvPr id="1338" name="Google Shape;1338;p32"/>
          <p:cNvPicPr preferRelativeResize="0"/>
          <p:nvPr/>
        </p:nvPicPr>
        <p:blipFill rotWithShape="1">
          <a:blip r:embed="rId3">
            <a:alphaModFix/>
          </a:blip>
          <a:srcRect t="7441"/>
          <a:stretch/>
        </p:blipFill>
        <p:spPr>
          <a:xfrm>
            <a:off x="5137475" y="539700"/>
            <a:ext cx="3293100" cy="4064100"/>
          </a:xfrm>
          <a:prstGeom prst="snip2DiagRect">
            <a:avLst>
              <a:gd name="adj1" fmla="val 0"/>
              <a:gd name="adj2" fmla="val 10653"/>
            </a:avLst>
          </a:prstGeom>
          <a:noFill/>
          <a:ln>
            <a:noFill/>
          </a:ln>
        </p:spPr>
      </p:pic>
      <p:grpSp>
        <p:nvGrpSpPr>
          <p:cNvPr id="1339" name="Google Shape;1339;p32"/>
          <p:cNvGrpSpPr/>
          <p:nvPr/>
        </p:nvGrpSpPr>
        <p:grpSpPr>
          <a:xfrm>
            <a:off x="4238315" y="648750"/>
            <a:ext cx="1169970" cy="555496"/>
            <a:chOff x="949800" y="1738125"/>
            <a:chExt cx="825725" cy="392050"/>
          </a:xfrm>
        </p:grpSpPr>
        <p:sp>
          <p:nvSpPr>
            <p:cNvPr id="1340" name="Google Shape;1340;p32"/>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2"/>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2"/>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2"/>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2"/>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2"/>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2"/>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2"/>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2"/>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2"/>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59"/>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PSNR LOSS </a:t>
            </a:r>
            <a:endParaRPr/>
          </a:p>
        </p:txBody>
      </p:sp>
      <p:sp>
        <p:nvSpPr>
          <p:cNvPr id="1764" name="Google Shape;1764;p59"/>
          <p:cNvSpPr txBox="1"/>
          <p:nvPr/>
        </p:nvSpPr>
        <p:spPr>
          <a:xfrm>
            <a:off x="482200" y="1200150"/>
            <a:ext cx="14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10000</a:t>
            </a:r>
            <a:endParaRPr>
              <a:latin typeface="Nanum Gothic"/>
              <a:ea typeface="Nanum Gothic"/>
              <a:cs typeface="Nanum Gothic"/>
              <a:sym typeface="Nanum Gothic"/>
            </a:endParaRPr>
          </a:p>
        </p:txBody>
      </p:sp>
      <p:sp>
        <p:nvSpPr>
          <p:cNvPr id="1765" name="Google Shape;1765;p59"/>
          <p:cNvSpPr txBox="1"/>
          <p:nvPr/>
        </p:nvSpPr>
        <p:spPr>
          <a:xfrm>
            <a:off x="4682700" y="1200150"/>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5000</a:t>
            </a:r>
            <a:endParaRPr>
              <a:latin typeface="Nanum Gothic"/>
              <a:ea typeface="Nanum Gothic"/>
              <a:cs typeface="Nanum Gothic"/>
              <a:sym typeface="Nanum Gothic"/>
            </a:endParaRPr>
          </a:p>
        </p:txBody>
      </p:sp>
      <p:pic>
        <p:nvPicPr>
          <p:cNvPr id="1766" name="Google Shape;1766;p59"/>
          <p:cNvPicPr preferRelativeResize="0"/>
          <p:nvPr/>
        </p:nvPicPr>
        <p:blipFill>
          <a:blip r:embed="rId3">
            <a:alphaModFix/>
          </a:blip>
          <a:stretch>
            <a:fillRect/>
          </a:stretch>
        </p:blipFill>
        <p:spPr>
          <a:xfrm>
            <a:off x="193575" y="1805400"/>
            <a:ext cx="4489125" cy="3238351"/>
          </a:xfrm>
          <a:prstGeom prst="rect">
            <a:avLst/>
          </a:prstGeom>
          <a:noFill/>
          <a:ln>
            <a:noFill/>
          </a:ln>
        </p:spPr>
      </p:pic>
      <p:pic>
        <p:nvPicPr>
          <p:cNvPr id="1767" name="Google Shape;1767;p59"/>
          <p:cNvPicPr preferRelativeResize="0"/>
          <p:nvPr/>
        </p:nvPicPr>
        <p:blipFill>
          <a:blip r:embed="rId4">
            <a:alphaModFix/>
          </a:blip>
          <a:stretch>
            <a:fillRect/>
          </a:stretch>
        </p:blipFill>
        <p:spPr>
          <a:xfrm>
            <a:off x="4682700" y="1752750"/>
            <a:ext cx="4232700" cy="32383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60"/>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SSIM LOSS </a:t>
            </a:r>
            <a:endParaRPr/>
          </a:p>
        </p:txBody>
      </p:sp>
      <p:sp>
        <p:nvSpPr>
          <p:cNvPr id="1773" name="Google Shape;1773;p60"/>
          <p:cNvSpPr txBox="1"/>
          <p:nvPr/>
        </p:nvSpPr>
        <p:spPr>
          <a:xfrm>
            <a:off x="653675" y="1425200"/>
            <a:ext cx="15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10000</a:t>
            </a:r>
            <a:endParaRPr>
              <a:latin typeface="Nanum Gothic"/>
              <a:ea typeface="Nanum Gothic"/>
              <a:cs typeface="Nanum Gothic"/>
              <a:sym typeface="Nanum Gothic"/>
            </a:endParaRPr>
          </a:p>
        </p:txBody>
      </p:sp>
      <p:sp>
        <p:nvSpPr>
          <p:cNvPr id="1774" name="Google Shape;1774;p60"/>
          <p:cNvSpPr txBox="1"/>
          <p:nvPr/>
        </p:nvSpPr>
        <p:spPr>
          <a:xfrm>
            <a:off x="4639875" y="1382325"/>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5000</a:t>
            </a:r>
            <a:endParaRPr>
              <a:latin typeface="Nanum Gothic"/>
              <a:ea typeface="Nanum Gothic"/>
              <a:cs typeface="Nanum Gothic"/>
              <a:sym typeface="Nanum Gothic"/>
            </a:endParaRPr>
          </a:p>
        </p:txBody>
      </p:sp>
      <p:pic>
        <p:nvPicPr>
          <p:cNvPr id="1775" name="Google Shape;1775;p60"/>
          <p:cNvPicPr preferRelativeResize="0"/>
          <p:nvPr/>
        </p:nvPicPr>
        <p:blipFill>
          <a:blip r:embed="rId3">
            <a:alphaModFix/>
          </a:blip>
          <a:stretch>
            <a:fillRect/>
          </a:stretch>
        </p:blipFill>
        <p:spPr>
          <a:xfrm>
            <a:off x="4639875" y="1825400"/>
            <a:ext cx="4296950" cy="3056175"/>
          </a:xfrm>
          <a:prstGeom prst="rect">
            <a:avLst/>
          </a:prstGeom>
          <a:noFill/>
          <a:ln>
            <a:noFill/>
          </a:ln>
        </p:spPr>
      </p:pic>
      <p:pic>
        <p:nvPicPr>
          <p:cNvPr id="1776" name="Google Shape;1776;p60"/>
          <p:cNvPicPr preferRelativeResize="0"/>
          <p:nvPr/>
        </p:nvPicPr>
        <p:blipFill>
          <a:blip r:embed="rId4">
            <a:alphaModFix/>
          </a:blip>
          <a:stretch>
            <a:fillRect/>
          </a:stretch>
        </p:blipFill>
        <p:spPr>
          <a:xfrm>
            <a:off x="152400" y="1825400"/>
            <a:ext cx="4487476" cy="3165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61"/>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VISUAL COMPARE</a:t>
            </a:r>
            <a:endParaRPr/>
          </a:p>
        </p:txBody>
      </p:sp>
      <p:sp>
        <p:nvSpPr>
          <p:cNvPr id="1782" name="Google Shape;1782;p61"/>
          <p:cNvSpPr txBox="1"/>
          <p:nvPr/>
        </p:nvSpPr>
        <p:spPr>
          <a:xfrm>
            <a:off x="932250" y="1948375"/>
            <a:ext cx="154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10000</a:t>
            </a:r>
            <a:endParaRPr>
              <a:latin typeface="Nanum Gothic"/>
              <a:ea typeface="Nanum Gothic"/>
              <a:cs typeface="Nanum Gothic"/>
              <a:sym typeface="Nanum Gothic"/>
            </a:endParaRPr>
          </a:p>
        </p:txBody>
      </p:sp>
      <p:sp>
        <p:nvSpPr>
          <p:cNvPr id="1783" name="Google Shape;1783;p61"/>
          <p:cNvSpPr txBox="1"/>
          <p:nvPr/>
        </p:nvSpPr>
        <p:spPr>
          <a:xfrm>
            <a:off x="1020350" y="3685025"/>
            <a:ext cx="154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anum Gothic"/>
                <a:ea typeface="Nanum Gothic"/>
                <a:cs typeface="Nanum Gothic"/>
                <a:sym typeface="Nanum Gothic"/>
              </a:rPr>
              <a:t>Epochs: 5000</a:t>
            </a:r>
            <a:endParaRPr>
              <a:latin typeface="Nanum Gothic"/>
              <a:ea typeface="Nanum Gothic"/>
              <a:cs typeface="Nanum Gothic"/>
              <a:sym typeface="Nanum Gothic"/>
            </a:endParaRPr>
          </a:p>
        </p:txBody>
      </p:sp>
      <p:pic>
        <p:nvPicPr>
          <p:cNvPr id="1784" name="Google Shape;1784;p61"/>
          <p:cNvPicPr preferRelativeResize="0"/>
          <p:nvPr/>
        </p:nvPicPr>
        <p:blipFill>
          <a:blip r:embed="rId3">
            <a:alphaModFix/>
          </a:blip>
          <a:stretch>
            <a:fillRect/>
          </a:stretch>
        </p:blipFill>
        <p:spPr>
          <a:xfrm>
            <a:off x="2718050" y="1093925"/>
            <a:ext cx="5448300" cy="1847850"/>
          </a:xfrm>
          <a:prstGeom prst="rect">
            <a:avLst/>
          </a:prstGeom>
          <a:noFill/>
          <a:ln>
            <a:noFill/>
          </a:ln>
        </p:spPr>
      </p:pic>
      <p:pic>
        <p:nvPicPr>
          <p:cNvPr id="1785" name="Google Shape;1785;p61"/>
          <p:cNvPicPr preferRelativeResize="0"/>
          <p:nvPr/>
        </p:nvPicPr>
        <p:blipFill>
          <a:blip r:embed="rId4">
            <a:alphaModFix/>
          </a:blip>
          <a:stretch>
            <a:fillRect/>
          </a:stretch>
        </p:blipFill>
        <p:spPr>
          <a:xfrm>
            <a:off x="2718050" y="3094175"/>
            <a:ext cx="5448300" cy="1847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pic>
        <p:nvPicPr>
          <p:cNvPr id="1790" name="Google Shape;1790;p62"/>
          <p:cNvPicPr preferRelativeResize="0"/>
          <p:nvPr/>
        </p:nvPicPr>
        <p:blipFill>
          <a:blip r:embed="rId3">
            <a:alphaModFix/>
          </a:blip>
          <a:stretch>
            <a:fillRect/>
          </a:stretch>
        </p:blipFill>
        <p:spPr>
          <a:xfrm>
            <a:off x="195275" y="216700"/>
            <a:ext cx="1964275" cy="4627325"/>
          </a:xfrm>
          <a:prstGeom prst="rect">
            <a:avLst/>
          </a:prstGeom>
          <a:noFill/>
          <a:ln>
            <a:noFill/>
          </a:ln>
        </p:spPr>
      </p:pic>
      <p:pic>
        <p:nvPicPr>
          <p:cNvPr id="1791" name="Google Shape;1791;p62"/>
          <p:cNvPicPr preferRelativeResize="0"/>
          <p:nvPr/>
        </p:nvPicPr>
        <p:blipFill>
          <a:blip r:embed="rId4">
            <a:alphaModFix/>
          </a:blip>
          <a:stretch>
            <a:fillRect/>
          </a:stretch>
        </p:blipFill>
        <p:spPr>
          <a:xfrm>
            <a:off x="2430175" y="216700"/>
            <a:ext cx="1926050" cy="4568376"/>
          </a:xfrm>
          <a:prstGeom prst="rect">
            <a:avLst/>
          </a:prstGeom>
          <a:noFill/>
          <a:ln>
            <a:noFill/>
          </a:ln>
        </p:spPr>
      </p:pic>
      <p:pic>
        <p:nvPicPr>
          <p:cNvPr id="1792" name="Google Shape;1792;p62"/>
          <p:cNvPicPr preferRelativeResize="0"/>
          <p:nvPr/>
        </p:nvPicPr>
        <p:blipFill rotWithShape="1">
          <a:blip r:embed="rId5">
            <a:alphaModFix/>
          </a:blip>
          <a:srcRect l="3920" r="-3920"/>
          <a:stretch/>
        </p:blipFill>
        <p:spPr>
          <a:xfrm>
            <a:off x="6873875" y="266738"/>
            <a:ext cx="1926050" cy="4527250"/>
          </a:xfrm>
          <a:prstGeom prst="rect">
            <a:avLst/>
          </a:prstGeom>
          <a:noFill/>
          <a:ln>
            <a:noFill/>
          </a:ln>
        </p:spPr>
      </p:pic>
      <p:pic>
        <p:nvPicPr>
          <p:cNvPr id="1793" name="Google Shape;1793;p62"/>
          <p:cNvPicPr preferRelativeResize="0"/>
          <p:nvPr/>
        </p:nvPicPr>
        <p:blipFill>
          <a:blip r:embed="rId6">
            <a:alphaModFix/>
          </a:blip>
          <a:stretch>
            <a:fillRect/>
          </a:stretch>
        </p:blipFill>
        <p:spPr>
          <a:xfrm>
            <a:off x="4626850" y="278275"/>
            <a:ext cx="1964275" cy="45869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pic>
        <p:nvPicPr>
          <p:cNvPr id="1798" name="Google Shape;1798;p63"/>
          <p:cNvPicPr preferRelativeResize="0"/>
          <p:nvPr/>
        </p:nvPicPr>
        <p:blipFill>
          <a:blip r:embed="rId3">
            <a:alphaModFix/>
          </a:blip>
          <a:stretch>
            <a:fillRect/>
          </a:stretch>
        </p:blipFill>
        <p:spPr>
          <a:xfrm>
            <a:off x="1899049" y="393275"/>
            <a:ext cx="5527826" cy="4163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pic>
        <p:nvPicPr>
          <p:cNvPr id="1803" name="Google Shape;1803;p64"/>
          <p:cNvPicPr preferRelativeResize="0"/>
          <p:nvPr/>
        </p:nvPicPr>
        <p:blipFill>
          <a:blip r:embed="rId3">
            <a:alphaModFix/>
          </a:blip>
          <a:stretch>
            <a:fillRect/>
          </a:stretch>
        </p:blipFill>
        <p:spPr>
          <a:xfrm>
            <a:off x="333775" y="2454659"/>
            <a:ext cx="1183448" cy="1183442"/>
          </a:xfrm>
          <a:prstGeom prst="rect">
            <a:avLst/>
          </a:prstGeom>
          <a:noFill/>
          <a:ln>
            <a:noFill/>
          </a:ln>
        </p:spPr>
      </p:pic>
      <p:sp>
        <p:nvSpPr>
          <p:cNvPr id="1804" name="Google Shape;1804;p64"/>
          <p:cNvSpPr txBox="1"/>
          <p:nvPr/>
        </p:nvSpPr>
        <p:spPr>
          <a:xfrm>
            <a:off x="40475" y="3402350"/>
            <a:ext cx="1770000" cy="8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Montserrat"/>
                <a:ea typeface="Montserrat"/>
                <a:cs typeface="Montserrat"/>
                <a:sym typeface="Montserrat"/>
              </a:rPr>
              <a:t>Original video</a:t>
            </a:r>
            <a:endParaRPr sz="2000">
              <a:latin typeface="Montserrat"/>
              <a:ea typeface="Montserrat"/>
              <a:cs typeface="Montserrat"/>
              <a:sym typeface="Montserrat"/>
            </a:endParaRPr>
          </a:p>
        </p:txBody>
      </p:sp>
      <p:cxnSp>
        <p:nvCxnSpPr>
          <p:cNvPr id="1805" name="Google Shape;1805;p64"/>
          <p:cNvCxnSpPr/>
          <p:nvPr/>
        </p:nvCxnSpPr>
        <p:spPr>
          <a:xfrm>
            <a:off x="1607625" y="3046390"/>
            <a:ext cx="1119300" cy="0"/>
          </a:xfrm>
          <a:prstGeom prst="straightConnector1">
            <a:avLst/>
          </a:prstGeom>
          <a:noFill/>
          <a:ln w="38100" cap="flat" cmpd="sng">
            <a:solidFill>
              <a:schemeClr val="dk2"/>
            </a:solidFill>
            <a:prstDash val="solid"/>
            <a:round/>
            <a:headEnd type="none" w="med" len="med"/>
            <a:tailEnd type="triangle" w="med" len="med"/>
          </a:ln>
        </p:spPr>
      </p:cxnSp>
      <p:sp>
        <p:nvSpPr>
          <p:cNvPr id="1806" name="Google Shape;1806;p64"/>
          <p:cNvSpPr txBox="1"/>
          <p:nvPr/>
        </p:nvSpPr>
        <p:spPr>
          <a:xfrm>
            <a:off x="1529850" y="2625275"/>
            <a:ext cx="15843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Downsample</a:t>
            </a:r>
            <a:endParaRPr sz="1200">
              <a:latin typeface="Montserrat"/>
              <a:ea typeface="Montserrat"/>
              <a:cs typeface="Montserrat"/>
              <a:sym typeface="Montserrat"/>
            </a:endParaRPr>
          </a:p>
        </p:txBody>
      </p:sp>
      <p:sp>
        <p:nvSpPr>
          <p:cNvPr id="1807" name="Google Shape;1807;p64"/>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Future Work - Real time image Super Resolution</a:t>
            </a:r>
            <a:endParaRPr>
              <a:latin typeface="Montserrat"/>
              <a:ea typeface="Montserrat"/>
              <a:cs typeface="Montserrat"/>
              <a:sym typeface="Montserrat"/>
            </a:endParaRPr>
          </a:p>
        </p:txBody>
      </p:sp>
      <p:pic>
        <p:nvPicPr>
          <p:cNvPr id="1808" name="Google Shape;1808;p64"/>
          <p:cNvPicPr preferRelativeResize="0"/>
          <p:nvPr/>
        </p:nvPicPr>
        <p:blipFill>
          <a:blip r:embed="rId3">
            <a:alphaModFix/>
          </a:blip>
          <a:stretch>
            <a:fillRect/>
          </a:stretch>
        </p:blipFill>
        <p:spPr>
          <a:xfrm>
            <a:off x="2778613" y="2637582"/>
            <a:ext cx="929505" cy="817593"/>
          </a:xfrm>
          <a:prstGeom prst="rect">
            <a:avLst/>
          </a:prstGeom>
          <a:noFill/>
          <a:ln>
            <a:noFill/>
          </a:ln>
        </p:spPr>
      </p:pic>
      <p:sp>
        <p:nvSpPr>
          <p:cNvPr id="1809" name="Google Shape;1809;p64"/>
          <p:cNvSpPr txBox="1"/>
          <p:nvPr/>
        </p:nvSpPr>
        <p:spPr>
          <a:xfrm>
            <a:off x="2554425" y="3467975"/>
            <a:ext cx="1320900" cy="48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Montserrat"/>
                <a:ea typeface="Montserrat"/>
                <a:cs typeface="Montserrat"/>
                <a:sym typeface="Montserrat"/>
              </a:rPr>
              <a:t>LR video</a:t>
            </a:r>
            <a:endParaRPr sz="2000">
              <a:latin typeface="Montserrat"/>
              <a:ea typeface="Montserrat"/>
              <a:cs typeface="Montserrat"/>
              <a:sym typeface="Montserrat"/>
            </a:endParaRPr>
          </a:p>
        </p:txBody>
      </p:sp>
      <p:cxnSp>
        <p:nvCxnSpPr>
          <p:cNvPr id="1810" name="Google Shape;1810;p64"/>
          <p:cNvCxnSpPr>
            <a:stCxn id="1808" idx="3"/>
            <a:endCxn id="1811" idx="1"/>
          </p:cNvCxnSpPr>
          <p:nvPr/>
        </p:nvCxnSpPr>
        <p:spPr>
          <a:xfrm>
            <a:off x="3708117" y="3046379"/>
            <a:ext cx="1487100" cy="0"/>
          </a:xfrm>
          <a:prstGeom prst="straightConnector1">
            <a:avLst/>
          </a:prstGeom>
          <a:noFill/>
          <a:ln w="38100" cap="flat" cmpd="sng">
            <a:solidFill>
              <a:schemeClr val="dk2"/>
            </a:solidFill>
            <a:prstDash val="dot"/>
            <a:round/>
            <a:headEnd type="none" w="med" len="med"/>
            <a:tailEnd type="triangle" w="med" len="med"/>
          </a:ln>
        </p:spPr>
      </p:cxnSp>
      <p:sp>
        <p:nvSpPr>
          <p:cNvPr id="1812" name="Google Shape;1812;p64"/>
          <p:cNvSpPr txBox="1"/>
          <p:nvPr/>
        </p:nvSpPr>
        <p:spPr>
          <a:xfrm>
            <a:off x="3825675" y="2625275"/>
            <a:ext cx="12228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Web Transfer</a:t>
            </a:r>
            <a:endParaRPr sz="1200">
              <a:latin typeface="Montserrat"/>
              <a:ea typeface="Montserrat"/>
              <a:cs typeface="Montserrat"/>
              <a:sym typeface="Montserrat"/>
            </a:endParaRPr>
          </a:p>
        </p:txBody>
      </p:sp>
      <p:pic>
        <p:nvPicPr>
          <p:cNvPr id="1811" name="Google Shape;1811;p64"/>
          <p:cNvPicPr preferRelativeResize="0"/>
          <p:nvPr/>
        </p:nvPicPr>
        <p:blipFill>
          <a:blip r:embed="rId3">
            <a:alphaModFix/>
          </a:blip>
          <a:stretch>
            <a:fillRect/>
          </a:stretch>
        </p:blipFill>
        <p:spPr>
          <a:xfrm>
            <a:off x="5195121" y="2637575"/>
            <a:ext cx="929505" cy="817593"/>
          </a:xfrm>
          <a:prstGeom prst="rect">
            <a:avLst/>
          </a:prstGeom>
          <a:noFill/>
          <a:ln>
            <a:noFill/>
          </a:ln>
        </p:spPr>
      </p:pic>
      <p:cxnSp>
        <p:nvCxnSpPr>
          <p:cNvPr id="1813" name="Google Shape;1813;p64"/>
          <p:cNvCxnSpPr/>
          <p:nvPr/>
        </p:nvCxnSpPr>
        <p:spPr>
          <a:xfrm>
            <a:off x="6271273" y="3052630"/>
            <a:ext cx="1119300" cy="0"/>
          </a:xfrm>
          <a:prstGeom prst="straightConnector1">
            <a:avLst/>
          </a:prstGeom>
          <a:noFill/>
          <a:ln w="38100" cap="flat" cmpd="sng">
            <a:solidFill>
              <a:schemeClr val="dk2"/>
            </a:solidFill>
            <a:prstDash val="solid"/>
            <a:round/>
            <a:headEnd type="none" w="med" len="med"/>
            <a:tailEnd type="triangle" w="med" len="med"/>
          </a:ln>
        </p:spPr>
      </p:cxnSp>
      <p:sp>
        <p:nvSpPr>
          <p:cNvPr id="1814" name="Google Shape;1814;p64"/>
          <p:cNvSpPr txBox="1"/>
          <p:nvPr/>
        </p:nvSpPr>
        <p:spPr>
          <a:xfrm>
            <a:off x="6271275" y="2701475"/>
            <a:ext cx="11193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Upsample</a:t>
            </a:r>
            <a:endParaRPr sz="1200">
              <a:latin typeface="Montserrat"/>
              <a:ea typeface="Montserrat"/>
              <a:cs typeface="Montserrat"/>
              <a:sym typeface="Montserrat"/>
            </a:endParaRPr>
          </a:p>
        </p:txBody>
      </p:sp>
      <p:pic>
        <p:nvPicPr>
          <p:cNvPr id="1815" name="Google Shape;1815;p64"/>
          <p:cNvPicPr preferRelativeResize="0"/>
          <p:nvPr/>
        </p:nvPicPr>
        <p:blipFill>
          <a:blip r:embed="rId3">
            <a:alphaModFix/>
          </a:blip>
          <a:stretch>
            <a:fillRect/>
          </a:stretch>
        </p:blipFill>
        <p:spPr>
          <a:xfrm>
            <a:off x="7486435" y="2454659"/>
            <a:ext cx="1183448" cy="1183442"/>
          </a:xfrm>
          <a:prstGeom prst="rect">
            <a:avLst/>
          </a:prstGeom>
          <a:noFill/>
          <a:ln>
            <a:noFill/>
          </a:ln>
        </p:spPr>
      </p:pic>
      <p:sp>
        <p:nvSpPr>
          <p:cNvPr id="1816" name="Google Shape;1816;p64"/>
          <p:cNvSpPr txBox="1"/>
          <p:nvPr/>
        </p:nvSpPr>
        <p:spPr>
          <a:xfrm>
            <a:off x="7381125" y="3478552"/>
            <a:ext cx="1451100" cy="48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Montserrat"/>
                <a:ea typeface="Montserrat"/>
                <a:cs typeface="Montserrat"/>
                <a:sym typeface="Montserrat"/>
              </a:rPr>
              <a:t>SR video</a:t>
            </a:r>
            <a:endParaRPr sz="2000">
              <a:latin typeface="Montserrat"/>
              <a:ea typeface="Montserrat"/>
              <a:cs typeface="Montserrat"/>
              <a:sym typeface="Montserrat"/>
            </a:endParaRPr>
          </a:p>
        </p:txBody>
      </p:sp>
      <p:sp>
        <p:nvSpPr>
          <p:cNvPr id="1817" name="Google Shape;1817;p64"/>
          <p:cNvSpPr txBox="1"/>
          <p:nvPr/>
        </p:nvSpPr>
        <p:spPr>
          <a:xfrm>
            <a:off x="459225" y="1793725"/>
            <a:ext cx="34161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000">
                <a:latin typeface="Montserrat"/>
                <a:ea typeface="Montserrat"/>
                <a:cs typeface="Montserrat"/>
                <a:sym typeface="Montserrat"/>
              </a:rPr>
              <a:t>Video streaming server</a:t>
            </a:r>
            <a:endParaRPr sz="2000">
              <a:latin typeface="Montserrat"/>
              <a:ea typeface="Montserrat"/>
              <a:cs typeface="Montserrat"/>
              <a:sym typeface="Montserrat"/>
            </a:endParaRPr>
          </a:p>
        </p:txBody>
      </p:sp>
      <p:sp>
        <p:nvSpPr>
          <p:cNvPr id="1818" name="Google Shape;1818;p64"/>
          <p:cNvSpPr txBox="1"/>
          <p:nvPr/>
        </p:nvSpPr>
        <p:spPr>
          <a:xfrm>
            <a:off x="5057025" y="1793725"/>
            <a:ext cx="34161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000">
                <a:latin typeface="Montserrat"/>
                <a:ea typeface="Montserrat"/>
                <a:cs typeface="Montserrat"/>
                <a:sym typeface="Montserrat"/>
              </a:rPr>
              <a:t>Client computer</a:t>
            </a:r>
            <a:endParaRPr sz="2000">
              <a:latin typeface="Montserrat"/>
              <a:ea typeface="Montserrat"/>
              <a:cs typeface="Montserrat"/>
              <a:sym typeface="Montserrat"/>
            </a:endParaRPr>
          </a:p>
        </p:txBody>
      </p:sp>
      <p:sp>
        <p:nvSpPr>
          <p:cNvPr id="1819" name="Google Shape;1819;p64"/>
          <p:cNvSpPr txBox="1"/>
          <p:nvPr/>
        </p:nvSpPr>
        <p:spPr>
          <a:xfrm>
            <a:off x="5020425" y="3467975"/>
            <a:ext cx="1320900" cy="48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Montserrat"/>
                <a:ea typeface="Montserrat"/>
                <a:cs typeface="Montserrat"/>
                <a:sym typeface="Montserrat"/>
              </a:rPr>
              <a:t>LR video</a:t>
            </a:r>
            <a:endParaRPr sz="20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pic>
        <p:nvPicPr>
          <p:cNvPr id="1824" name="Google Shape;1824;p65"/>
          <p:cNvPicPr preferRelativeResize="0"/>
          <p:nvPr/>
        </p:nvPicPr>
        <p:blipFill>
          <a:blip r:embed="rId3">
            <a:alphaModFix/>
          </a:blip>
          <a:stretch>
            <a:fillRect/>
          </a:stretch>
        </p:blipFill>
        <p:spPr>
          <a:xfrm>
            <a:off x="152400" y="152400"/>
            <a:ext cx="8839198" cy="45813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pic>
        <p:nvPicPr>
          <p:cNvPr id="1829" name="Google Shape;1829;p66"/>
          <p:cNvPicPr preferRelativeResize="0"/>
          <p:nvPr/>
        </p:nvPicPr>
        <p:blipFill>
          <a:blip r:embed="rId3">
            <a:alphaModFix/>
          </a:blip>
          <a:stretch>
            <a:fillRect/>
          </a:stretch>
        </p:blipFill>
        <p:spPr>
          <a:xfrm>
            <a:off x="152400" y="152400"/>
            <a:ext cx="8839199" cy="44159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67"/>
          <p:cNvSpPr txBox="1">
            <a:spLocks noGrp="1"/>
          </p:cNvSpPr>
          <p:nvPr>
            <p:ph type="title"/>
          </p:nvPr>
        </p:nvSpPr>
        <p:spPr>
          <a:xfrm>
            <a:off x="443600" y="188075"/>
            <a:ext cx="4489500" cy="9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Websites and Github</a:t>
            </a:r>
            <a:endParaRPr/>
          </a:p>
        </p:txBody>
      </p:sp>
      <p:pic>
        <p:nvPicPr>
          <p:cNvPr id="1835" name="Google Shape;1835;p67"/>
          <p:cNvPicPr preferRelativeResize="0"/>
          <p:nvPr/>
        </p:nvPicPr>
        <p:blipFill rotWithShape="1">
          <a:blip r:embed="rId5">
            <a:alphaModFix/>
          </a:blip>
          <a:srcRect t="7441"/>
          <a:stretch/>
        </p:blipFill>
        <p:spPr>
          <a:xfrm>
            <a:off x="6002038" y="1032234"/>
            <a:ext cx="2957415" cy="3626510"/>
          </a:xfrm>
          <a:prstGeom prst="snip2DiagRect">
            <a:avLst>
              <a:gd name="adj1" fmla="val 0"/>
              <a:gd name="adj2" fmla="val 10653"/>
            </a:avLst>
          </a:prstGeom>
          <a:noFill/>
          <a:ln>
            <a:noFill/>
          </a:ln>
        </p:spPr>
      </p:pic>
      <p:grpSp>
        <p:nvGrpSpPr>
          <p:cNvPr id="1836" name="Google Shape;1836;p67"/>
          <p:cNvGrpSpPr/>
          <p:nvPr/>
        </p:nvGrpSpPr>
        <p:grpSpPr>
          <a:xfrm>
            <a:off x="4238315" y="648750"/>
            <a:ext cx="1169970" cy="555496"/>
            <a:chOff x="949800" y="1738125"/>
            <a:chExt cx="825725" cy="392050"/>
          </a:xfrm>
        </p:grpSpPr>
        <p:sp>
          <p:nvSpPr>
            <p:cNvPr id="1837" name="Google Shape;1837;p67"/>
            <p:cNvSpPr/>
            <p:nvPr/>
          </p:nvSpPr>
          <p:spPr>
            <a:xfrm>
              <a:off x="1397475" y="2101875"/>
              <a:ext cx="32775" cy="28125"/>
            </a:xfrm>
            <a:custGeom>
              <a:avLst/>
              <a:gdLst/>
              <a:ahLst/>
              <a:cxnLst/>
              <a:rect l="l" t="t" r="r" b="b"/>
              <a:pathLst>
                <a:path w="1311" h="1125" extrusionOk="0">
                  <a:moveTo>
                    <a:pt x="560" y="1"/>
                  </a:moveTo>
                  <a:cubicBezTo>
                    <a:pt x="251" y="1"/>
                    <a:pt x="1" y="251"/>
                    <a:pt x="1" y="560"/>
                  </a:cubicBezTo>
                  <a:cubicBezTo>
                    <a:pt x="1" y="900"/>
                    <a:pt x="282" y="1125"/>
                    <a:pt x="574" y="1125"/>
                  </a:cubicBezTo>
                  <a:cubicBezTo>
                    <a:pt x="711" y="1125"/>
                    <a:pt x="851" y="1075"/>
                    <a:pt x="965" y="965"/>
                  </a:cubicBezTo>
                  <a:cubicBezTo>
                    <a:pt x="1311"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1397475"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1397475"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1397475" y="1738125"/>
              <a:ext cx="32775" cy="28050"/>
            </a:xfrm>
            <a:custGeom>
              <a:avLst/>
              <a:gdLst/>
              <a:ahLst/>
              <a:cxnLst/>
              <a:rect l="l" t="t" r="r" b="b"/>
              <a:pathLst>
                <a:path w="1311" h="1122" extrusionOk="0">
                  <a:moveTo>
                    <a:pt x="540" y="1"/>
                  </a:moveTo>
                  <a:cubicBezTo>
                    <a:pt x="240" y="1"/>
                    <a:pt x="1" y="258"/>
                    <a:pt x="1" y="561"/>
                  </a:cubicBezTo>
                  <a:cubicBezTo>
                    <a:pt x="1" y="898"/>
                    <a:pt x="277" y="1122"/>
                    <a:pt x="567" y="1122"/>
                  </a:cubicBezTo>
                  <a:cubicBezTo>
                    <a:pt x="706" y="1122"/>
                    <a:pt x="849" y="1070"/>
                    <a:pt x="965" y="954"/>
                  </a:cubicBezTo>
                  <a:cubicBezTo>
                    <a:pt x="1311" y="608"/>
                    <a:pt x="1061" y="1"/>
                    <a:pt x="560" y="1"/>
                  </a:cubicBezTo>
                  <a:cubicBezTo>
                    <a:pt x="554" y="1"/>
                    <a:pt x="547"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1512375"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1512375" y="1980425"/>
              <a:ext cx="33075" cy="28350"/>
            </a:xfrm>
            <a:custGeom>
              <a:avLst/>
              <a:gdLst/>
              <a:ahLst/>
              <a:cxnLst/>
              <a:rect l="l" t="t" r="r" b="b"/>
              <a:pathLst>
                <a:path w="1323" h="1134" extrusionOk="0">
                  <a:moveTo>
                    <a:pt x="572" y="1"/>
                  </a:moveTo>
                  <a:cubicBezTo>
                    <a:pt x="251" y="1"/>
                    <a:pt x="1" y="263"/>
                    <a:pt x="1" y="572"/>
                  </a:cubicBezTo>
                  <a:cubicBezTo>
                    <a:pt x="1" y="910"/>
                    <a:pt x="277" y="1133"/>
                    <a:pt x="567" y="1133"/>
                  </a:cubicBezTo>
                  <a:cubicBezTo>
                    <a:pt x="706" y="1133"/>
                    <a:pt x="849" y="1081"/>
                    <a:pt x="965" y="965"/>
                  </a:cubicBezTo>
                  <a:cubicBezTo>
                    <a:pt x="1322" y="608"/>
                    <a:pt x="107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1512375"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1512375"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1627575" y="2101875"/>
              <a:ext cx="28000" cy="28300"/>
            </a:xfrm>
            <a:custGeom>
              <a:avLst/>
              <a:gdLst/>
              <a:ahLst/>
              <a:cxnLst/>
              <a:rect l="l" t="t" r="r" b="b"/>
              <a:pathLst>
                <a:path w="1120" h="1132" extrusionOk="0">
                  <a:moveTo>
                    <a:pt x="560" y="1"/>
                  </a:moveTo>
                  <a:cubicBezTo>
                    <a:pt x="250" y="1"/>
                    <a:pt x="0" y="251"/>
                    <a:pt x="0" y="560"/>
                  </a:cubicBezTo>
                  <a:cubicBezTo>
                    <a:pt x="0" y="870"/>
                    <a:pt x="250" y="1132"/>
                    <a:pt x="560" y="1132"/>
                  </a:cubicBezTo>
                  <a:cubicBezTo>
                    <a:pt x="870" y="1132"/>
                    <a:pt x="1120" y="870"/>
                    <a:pt x="1120" y="560"/>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1627375" y="1980425"/>
              <a:ext cx="33250" cy="28350"/>
            </a:xfrm>
            <a:custGeom>
              <a:avLst/>
              <a:gdLst/>
              <a:ahLst/>
              <a:cxnLst/>
              <a:rect l="l" t="t" r="r" b="b"/>
              <a:pathLst>
                <a:path w="1330" h="1134" extrusionOk="0">
                  <a:moveTo>
                    <a:pt x="568" y="1"/>
                  </a:moveTo>
                  <a:cubicBezTo>
                    <a:pt x="258" y="1"/>
                    <a:pt x="8" y="263"/>
                    <a:pt x="8" y="572"/>
                  </a:cubicBezTo>
                  <a:cubicBezTo>
                    <a:pt x="0" y="910"/>
                    <a:pt x="280" y="1133"/>
                    <a:pt x="572" y="1133"/>
                  </a:cubicBezTo>
                  <a:cubicBezTo>
                    <a:pt x="713" y="1133"/>
                    <a:pt x="857" y="1081"/>
                    <a:pt x="973" y="965"/>
                  </a:cubicBezTo>
                  <a:cubicBezTo>
                    <a:pt x="1330" y="608"/>
                    <a:pt x="1068"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1627575" y="1859275"/>
              <a:ext cx="28000" cy="28325"/>
            </a:xfrm>
            <a:custGeom>
              <a:avLst/>
              <a:gdLst/>
              <a:ahLst/>
              <a:cxnLst/>
              <a:rect l="l" t="t" r="r" b="b"/>
              <a:pathLst>
                <a:path w="1120" h="1133" extrusionOk="0">
                  <a:moveTo>
                    <a:pt x="560" y="1"/>
                  </a:moveTo>
                  <a:cubicBezTo>
                    <a:pt x="250" y="1"/>
                    <a:pt x="0" y="251"/>
                    <a:pt x="0" y="561"/>
                  </a:cubicBezTo>
                  <a:cubicBezTo>
                    <a:pt x="0" y="870"/>
                    <a:pt x="250" y="1132"/>
                    <a:pt x="560" y="1132"/>
                  </a:cubicBezTo>
                  <a:cubicBezTo>
                    <a:pt x="870" y="1132"/>
                    <a:pt x="1120" y="870"/>
                    <a:pt x="1120" y="561"/>
                  </a:cubicBezTo>
                  <a:cubicBezTo>
                    <a:pt x="1120" y="251"/>
                    <a:pt x="87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1627575" y="1738150"/>
              <a:ext cx="28000" cy="28000"/>
            </a:xfrm>
            <a:custGeom>
              <a:avLst/>
              <a:gdLst/>
              <a:ahLst/>
              <a:cxnLst/>
              <a:rect l="l" t="t" r="r" b="b"/>
              <a:pathLst>
                <a:path w="1120" h="1120" extrusionOk="0">
                  <a:moveTo>
                    <a:pt x="560" y="0"/>
                  </a:moveTo>
                  <a:cubicBezTo>
                    <a:pt x="250" y="0"/>
                    <a:pt x="0" y="250"/>
                    <a:pt x="0" y="560"/>
                  </a:cubicBezTo>
                  <a:cubicBezTo>
                    <a:pt x="0" y="869"/>
                    <a:pt x="250" y="1119"/>
                    <a:pt x="560" y="1119"/>
                  </a:cubicBezTo>
                  <a:cubicBezTo>
                    <a:pt x="870" y="1119"/>
                    <a:pt x="1120" y="869"/>
                    <a:pt x="1120" y="560"/>
                  </a:cubicBezTo>
                  <a:cubicBezTo>
                    <a:pt x="1120" y="250"/>
                    <a:pt x="870"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1742475" y="2101875"/>
              <a:ext cx="28300" cy="28300"/>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1742475"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1742475" y="1859275"/>
              <a:ext cx="28300" cy="28325"/>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1742475" y="1738150"/>
              <a:ext cx="28300" cy="28000"/>
            </a:xfrm>
            <a:custGeom>
              <a:avLst/>
              <a:gdLst/>
              <a:ahLst/>
              <a:cxnLst/>
              <a:rect l="l" t="t" r="r" b="b"/>
              <a:pathLst>
                <a:path w="1132" h="1120" extrusionOk="0">
                  <a:moveTo>
                    <a:pt x="560" y="0"/>
                  </a:moveTo>
                  <a:cubicBezTo>
                    <a:pt x="250" y="0"/>
                    <a:pt x="0" y="250"/>
                    <a:pt x="0" y="560"/>
                  </a:cubicBezTo>
                  <a:cubicBezTo>
                    <a:pt x="0" y="869"/>
                    <a:pt x="250" y="1119"/>
                    <a:pt x="560" y="1119"/>
                  </a:cubicBezTo>
                  <a:cubicBezTo>
                    <a:pt x="881" y="1119"/>
                    <a:pt x="1131" y="869"/>
                    <a:pt x="1131" y="560"/>
                  </a:cubicBezTo>
                  <a:cubicBezTo>
                    <a:pt x="1131" y="250"/>
                    <a:pt x="881"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949800" y="2101875"/>
              <a:ext cx="33075" cy="28125"/>
            </a:xfrm>
            <a:custGeom>
              <a:avLst/>
              <a:gdLst/>
              <a:ahLst/>
              <a:cxnLst/>
              <a:rect l="l" t="t" r="r" b="b"/>
              <a:pathLst>
                <a:path w="1323" h="1125" extrusionOk="0">
                  <a:moveTo>
                    <a:pt x="560" y="1"/>
                  </a:moveTo>
                  <a:cubicBezTo>
                    <a:pt x="251" y="1"/>
                    <a:pt x="1" y="251"/>
                    <a:pt x="1" y="560"/>
                  </a:cubicBezTo>
                  <a:cubicBezTo>
                    <a:pt x="1" y="900"/>
                    <a:pt x="282" y="1125"/>
                    <a:pt x="574" y="1125"/>
                  </a:cubicBezTo>
                  <a:cubicBezTo>
                    <a:pt x="711" y="1125"/>
                    <a:pt x="851" y="1075"/>
                    <a:pt x="965" y="965"/>
                  </a:cubicBezTo>
                  <a:cubicBezTo>
                    <a:pt x="1322" y="608"/>
                    <a:pt x="1061"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9498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949800" y="1859275"/>
              <a:ext cx="33075" cy="28350"/>
            </a:xfrm>
            <a:custGeom>
              <a:avLst/>
              <a:gdLst/>
              <a:ahLst/>
              <a:cxnLst/>
              <a:rect l="l" t="t" r="r" b="b"/>
              <a:pathLst>
                <a:path w="1323" h="1134" extrusionOk="0">
                  <a:moveTo>
                    <a:pt x="560" y="1"/>
                  </a:moveTo>
                  <a:cubicBezTo>
                    <a:pt x="251" y="1"/>
                    <a:pt x="1" y="251"/>
                    <a:pt x="1" y="561"/>
                  </a:cubicBezTo>
                  <a:cubicBezTo>
                    <a:pt x="1" y="907"/>
                    <a:pt x="278" y="1133"/>
                    <a:pt x="569" y="1133"/>
                  </a:cubicBezTo>
                  <a:cubicBezTo>
                    <a:pt x="708" y="1133"/>
                    <a:pt x="850"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949800" y="1738125"/>
              <a:ext cx="33000" cy="28050"/>
            </a:xfrm>
            <a:custGeom>
              <a:avLst/>
              <a:gdLst/>
              <a:ahLst/>
              <a:cxnLst/>
              <a:rect l="l" t="t" r="r" b="b"/>
              <a:pathLst>
                <a:path w="1320" h="1122" extrusionOk="0">
                  <a:moveTo>
                    <a:pt x="575" y="1"/>
                  </a:moveTo>
                  <a:cubicBezTo>
                    <a:pt x="570" y="1"/>
                    <a:pt x="565" y="1"/>
                    <a:pt x="560" y="1"/>
                  </a:cubicBezTo>
                  <a:cubicBezTo>
                    <a:pt x="251" y="1"/>
                    <a:pt x="1" y="251"/>
                    <a:pt x="1" y="561"/>
                  </a:cubicBezTo>
                  <a:cubicBezTo>
                    <a:pt x="1" y="898"/>
                    <a:pt x="277" y="1122"/>
                    <a:pt x="567" y="1122"/>
                  </a:cubicBezTo>
                  <a:cubicBezTo>
                    <a:pt x="706" y="1122"/>
                    <a:pt x="849" y="1070"/>
                    <a:pt x="965" y="954"/>
                  </a:cubicBezTo>
                  <a:cubicBezTo>
                    <a:pt x="1319" y="612"/>
                    <a:pt x="1065" y="1"/>
                    <a:pt x="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1064700" y="2101875"/>
              <a:ext cx="28300" cy="28300"/>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1065000" y="1980425"/>
              <a:ext cx="33075" cy="28350"/>
            </a:xfrm>
            <a:custGeom>
              <a:avLst/>
              <a:gdLst/>
              <a:ahLst/>
              <a:cxnLst/>
              <a:rect l="l" t="t" r="r" b="b"/>
              <a:pathLst>
                <a:path w="1323" h="1134" extrusionOk="0">
                  <a:moveTo>
                    <a:pt x="560" y="1"/>
                  </a:moveTo>
                  <a:cubicBezTo>
                    <a:pt x="251" y="1"/>
                    <a:pt x="1" y="263"/>
                    <a:pt x="1" y="572"/>
                  </a:cubicBezTo>
                  <a:cubicBezTo>
                    <a:pt x="1" y="910"/>
                    <a:pt x="277" y="1133"/>
                    <a:pt x="567"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1064700" y="1859275"/>
              <a:ext cx="28300" cy="28325"/>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1064700" y="1738150"/>
              <a:ext cx="28300" cy="28000"/>
            </a:xfrm>
            <a:custGeom>
              <a:avLst/>
              <a:gdLst/>
              <a:ahLst/>
              <a:cxnLst/>
              <a:rect l="l" t="t" r="r" b="b"/>
              <a:pathLst>
                <a:path w="1132" h="1120" extrusionOk="0">
                  <a:moveTo>
                    <a:pt x="572" y="0"/>
                  </a:moveTo>
                  <a:cubicBezTo>
                    <a:pt x="251" y="0"/>
                    <a:pt x="1" y="250"/>
                    <a:pt x="1" y="560"/>
                  </a:cubicBezTo>
                  <a:cubicBezTo>
                    <a:pt x="1" y="869"/>
                    <a:pt x="251" y="1119"/>
                    <a:pt x="572" y="1119"/>
                  </a:cubicBezTo>
                  <a:cubicBezTo>
                    <a:pt x="882" y="1119"/>
                    <a:pt x="1132" y="869"/>
                    <a:pt x="1132" y="560"/>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1179900" y="2101875"/>
              <a:ext cx="32775" cy="28125"/>
            </a:xfrm>
            <a:custGeom>
              <a:avLst/>
              <a:gdLst/>
              <a:ahLst/>
              <a:cxnLst/>
              <a:rect l="l" t="t" r="r" b="b"/>
              <a:pathLst>
                <a:path w="1311" h="1125" extrusionOk="0">
                  <a:moveTo>
                    <a:pt x="560" y="1"/>
                  </a:moveTo>
                  <a:cubicBezTo>
                    <a:pt x="250" y="1"/>
                    <a:pt x="0" y="251"/>
                    <a:pt x="0" y="560"/>
                  </a:cubicBezTo>
                  <a:cubicBezTo>
                    <a:pt x="0" y="900"/>
                    <a:pt x="281" y="1125"/>
                    <a:pt x="570" y="1125"/>
                  </a:cubicBezTo>
                  <a:cubicBezTo>
                    <a:pt x="705" y="1125"/>
                    <a:pt x="843" y="1075"/>
                    <a:pt x="953" y="965"/>
                  </a:cubicBezTo>
                  <a:cubicBezTo>
                    <a:pt x="1310"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11799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11799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60"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1179900" y="1738125"/>
              <a:ext cx="32675" cy="28050"/>
            </a:xfrm>
            <a:custGeom>
              <a:avLst/>
              <a:gdLst/>
              <a:ahLst/>
              <a:cxnLst/>
              <a:rect l="l" t="t" r="r" b="b"/>
              <a:pathLst>
                <a:path w="1307" h="1122" extrusionOk="0">
                  <a:moveTo>
                    <a:pt x="574" y="1"/>
                  </a:moveTo>
                  <a:cubicBezTo>
                    <a:pt x="569" y="1"/>
                    <a:pt x="565" y="1"/>
                    <a:pt x="560" y="1"/>
                  </a:cubicBezTo>
                  <a:cubicBezTo>
                    <a:pt x="250" y="1"/>
                    <a:pt x="0" y="251"/>
                    <a:pt x="0" y="561"/>
                  </a:cubicBezTo>
                  <a:cubicBezTo>
                    <a:pt x="0" y="898"/>
                    <a:pt x="277" y="1122"/>
                    <a:pt x="563" y="1122"/>
                  </a:cubicBezTo>
                  <a:cubicBezTo>
                    <a:pt x="701" y="1122"/>
                    <a:pt x="841" y="1070"/>
                    <a:pt x="953" y="954"/>
                  </a:cubicBezTo>
                  <a:cubicBezTo>
                    <a:pt x="1307" y="612"/>
                    <a:pt x="1065"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1294800" y="2101875"/>
              <a:ext cx="33050" cy="28125"/>
            </a:xfrm>
            <a:custGeom>
              <a:avLst/>
              <a:gdLst/>
              <a:ahLst/>
              <a:cxnLst/>
              <a:rect l="l" t="t" r="r" b="b"/>
              <a:pathLst>
                <a:path w="1322" h="1125" extrusionOk="0">
                  <a:moveTo>
                    <a:pt x="560" y="1"/>
                  </a:moveTo>
                  <a:cubicBezTo>
                    <a:pt x="250" y="1"/>
                    <a:pt x="0" y="251"/>
                    <a:pt x="0" y="560"/>
                  </a:cubicBezTo>
                  <a:cubicBezTo>
                    <a:pt x="0" y="900"/>
                    <a:pt x="281" y="1125"/>
                    <a:pt x="573" y="1125"/>
                  </a:cubicBezTo>
                  <a:cubicBezTo>
                    <a:pt x="711" y="1125"/>
                    <a:pt x="850" y="1075"/>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1294800" y="1980425"/>
              <a:ext cx="33050" cy="28350"/>
            </a:xfrm>
            <a:custGeom>
              <a:avLst/>
              <a:gdLst/>
              <a:ahLst/>
              <a:cxnLst/>
              <a:rect l="l" t="t" r="r" b="b"/>
              <a:pathLst>
                <a:path w="1322" h="1134" extrusionOk="0">
                  <a:moveTo>
                    <a:pt x="560" y="1"/>
                  </a:moveTo>
                  <a:cubicBezTo>
                    <a:pt x="250" y="1"/>
                    <a:pt x="0" y="263"/>
                    <a:pt x="0" y="572"/>
                  </a:cubicBezTo>
                  <a:cubicBezTo>
                    <a:pt x="0" y="910"/>
                    <a:pt x="277" y="1133"/>
                    <a:pt x="566" y="1133"/>
                  </a:cubicBezTo>
                  <a:cubicBezTo>
                    <a:pt x="706" y="1133"/>
                    <a:pt x="848"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1294800" y="1859275"/>
              <a:ext cx="33050" cy="28350"/>
            </a:xfrm>
            <a:custGeom>
              <a:avLst/>
              <a:gdLst/>
              <a:ahLst/>
              <a:cxnLst/>
              <a:rect l="l" t="t" r="r" b="b"/>
              <a:pathLst>
                <a:path w="1322" h="1134" extrusionOk="0">
                  <a:moveTo>
                    <a:pt x="560" y="1"/>
                  </a:moveTo>
                  <a:cubicBezTo>
                    <a:pt x="250" y="1"/>
                    <a:pt x="0" y="251"/>
                    <a:pt x="0" y="561"/>
                  </a:cubicBezTo>
                  <a:cubicBezTo>
                    <a:pt x="0" y="907"/>
                    <a:pt x="278" y="1133"/>
                    <a:pt x="568" y="1133"/>
                  </a:cubicBezTo>
                  <a:cubicBezTo>
                    <a:pt x="707" y="1133"/>
                    <a:pt x="849" y="1081"/>
                    <a:pt x="965" y="965"/>
                  </a:cubicBezTo>
                  <a:cubicBezTo>
                    <a:pt x="1322" y="608"/>
                    <a:pt x="1072"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1294800" y="1738150"/>
              <a:ext cx="33050" cy="28025"/>
            </a:xfrm>
            <a:custGeom>
              <a:avLst/>
              <a:gdLst/>
              <a:ahLst/>
              <a:cxnLst/>
              <a:rect l="l" t="t" r="r" b="b"/>
              <a:pathLst>
                <a:path w="1322" h="1121" extrusionOk="0">
                  <a:moveTo>
                    <a:pt x="560" y="0"/>
                  </a:moveTo>
                  <a:cubicBezTo>
                    <a:pt x="250" y="0"/>
                    <a:pt x="0" y="250"/>
                    <a:pt x="0" y="560"/>
                  </a:cubicBezTo>
                  <a:cubicBezTo>
                    <a:pt x="0" y="897"/>
                    <a:pt x="277" y="1121"/>
                    <a:pt x="566" y="1121"/>
                  </a:cubicBezTo>
                  <a:cubicBezTo>
                    <a:pt x="706" y="1121"/>
                    <a:pt x="848" y="1069"/>
                    <a:pt x="965" y="953"/>
                  </a:cubicBezTo>
                  <a:cubicBezTo>
                    <a:pt x="1322" y="607"/>
                    <a:pt x="1072"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ebsites">
            <a:hlinkClick r:id="" action="ppaction://media"/>
            <a:extLst>
              <a:ext uri="{FF2B5EF4-FFF2-40B4-BE49-F238E27FC236}">
                <a16:creationId xmlns:a16="http://schemas.microsoft.com/office/drawing/2014/main" id="{923EA3D2-E4DD-4560-A743-507D2391E60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962" y="917191"/>
            <a:ext cx="7089232" cy="37956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68"/>
          <p:cNvSpPr txBox="1">
            <a:spLocks noGrp="1"/>
          </p:cNvSpPr>
          <p:nvPr>
            <p:ph type="title"/>
          </p:nvPr>
        </p:nvSpPr>
        <p:spPr>
          <a:xfrm>
            <a:off x="900100" y="0"/>
            <a:ext cx="3835500"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Documentation</a:t>
            </a:r>
            <a:endParaRPr/>
          </a:p>
        </p:txBody>
      </p:sp>
      <p:pic>
        <p:nvPicPr>
          <p:cNvPr id="1875" name="Google Shape;1875;p68"/>
          <p:cNvPicPr preferRelativeResize="0"/>
          <p:nvPr/>
        </p:nvPicPr>
        <p:blipFill rotWithShape="1">
          <a:blip r:embed="rId5">
            <a:alphaModFix/>
          </a:blip>
          <a:srcRect l="33626" r="25628"/>
          <a:stretch/>
        </p:blipFill>
        <p:spPr>
          <a:xfrm>
            <a:off x="6770999" y="399025"/>
            <a:ext cx="1962125" cy="3556980"/>
          </a:xfrm>
          <a:prstGeom prst="snip2DiagRect">
            <a:avLst>
              <a:gd name="adj1" fmla="val 0"/>
              <a:gd name="adj2" fmla="val 16667"/>
            </a:avLst>
          </a:prstGeom>
          <a:noFill/>
          <a:ln>
            <a:noFill/>
          </a:ln>
        </p:spPr>
      </p:pic>
      <p:grpSp>
        <p:nvGrpSpPr>
          <p:cNvPr id="1876" name="Google Shape;1876;p68"/>
          <p:cNvGrpSpPr/>
          <p:nvPr/>
        </p:nvGrpSpPr>
        <p:grpSpPr>
          <a:xfrm>
            <a:off x="8290025" y="4343054"/>
            <a:ext cx="345325" cy="345325"/>
            <a:chOff x="3495950" y="1716700"/>
            <a:chExt cx="345325" cy="345325"/>
          </a:xfrm>
        </p:grpSpPr>
        <p:sp>
          <p:nvSpPr>
            <p:cNvPr id="1877" name="Google Shape;1877;p68"/>
            <p:cNvSpPr/>
            <p:nvPr/>
          </p:nvSpPr>
          <p:spPr>
            <a:xfrm>
              <a:off x="3495950" y="1837850"/>
              <a:ext cx="89325" cy="103025"/>
            </a:xfrm>
            <a:custGeom>
              <a:avLst/>
              <a:gdLst/>
              <a:ahLst/>
              <a:cxnLst/>
              <a:rect l="l" t="t" r="r" b="b"/>
              <a:pathLst>
                <a:path w="3573" h="4121" extrusionOk="0">
                  <a:moveTo>
                    <a:pt x="3573" y="1"/>
                  </a:moveTo>
                  <a:lnTo>
                    <a:pt x="1" y="2061"/>
                  </a:lnTo>
                  <a:lnTo>
                    <a:pt x="3573" y="4120"/>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8"/>
            <p:cNvSpPr/>
            <p:nvPr/>
          </p:nvSpPr>
          <p:spPr>
            <a:xfrm>
              <a:off x="3751950" y="1837850"/>
              <a:ext cx="89325" cy="103025"/>
            </a:xfrm>
            <a:custGeom>
              <a:avLst/>
              <a:gdLst/>
              <a:ahLst/>
              <a:cxnLst/>
              <a:rect l="l" t="t" r="r" b="b"/>
              <a:pathLst>
                <a:path w="3573" h="4121" extrusionOk="0">
                  <a:moveTo>
                    <a:pt x="0" y="1"/>
                  </a:moveTo>
                  <a:lnTo>
                    <a:pt x="0" y="4120"/>
                  </a:lnTo>
                  <a:lnTo>
                    <a:pt x="3572" y="206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8"/>
            <p:cNvSpPr/>
            <p:nvPr/>
          </p:nvSpPr>
          <p:spPr>
            <a:xfrm>
              <a:off x="3617100" y="1972700"/>
              <a:ext cx="103025" cy="89325"/>
            </a:xfrm>
            <a:custGeom>
              <a:avLst/>
              <a:gdLst/>
              <a:ahLst/>
              <a:cxnLst/>
              <a:rect l="l" t="t" r="r" b="b"/>
              <a:pathLst>
                <a:path w="4121" h="3573" extrusionOk="0">
                  <a:moveTo>
                    <a:pt x="1" y="0"/>
                  </a:moveTo>
                  <a:lnTo>
                    <a:pt x="2061" y="3572"/>
                  </a:lnTo>
                  <a:lnTo>
                    <a:pt x="4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8"/>
            <p:cNvSpPr/>
            <p:nvPr/>
          </p:nvSpPr>
          <p:spPr>
            <a:xfrm>
              <a:off x="3617100" y="1716700"/>
              <a:ext cx="103025" cy="89325"/>
            </a:xfrm>
            <a:custGeom>
              <a:avLst/>
              <a:gdLst/>
              <a:ahLst/>
              <a:cxnLst/>
              <a:rect l="l" t="t" r="r" b="b"/>
              <a:pathLst>
                <a:path w="4121" h="3573" extrusionOk="0">
                  <a:moveTo>
                    <a:pt x="2061" y="1"/>
                  </a:moveTo>
                  <a:lnTo>
                    <a:pt x="1" y="3573"/>
                  </a:lnTo>
                  <a:lnTo>
                    <a:pt x="4120" y="3573"/>
                  </a:lnTo>
                  <a:lnTo>
                    <a:pt x="2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81" name="Google Shape;1881;p68"/>
          <p:cNvCxnSpPr/>
          <p:nvPr/>
        </p:nvCxnSpPr>
        <p:spPr>
          <a:xfrm>
            <a:off x="6771000" y="436863"/>
            <a:ext cx="2373000" cy="0"/>
          </a:xfrm>
          <a:prstGeom prst="straightConnector1">
            <a:avLst/>
          </a:prstGeom>
          <a:noFill/>
          <a:ln w="9525" cap="flat" cmpd="sng">
            <a:solidFill>
              <a:schemeClr val="dk2"/>
            </a:solidFill>
            <a:prstDash val="solid"/>
            <a:round/>
            <a:headEnd type="none" w="med" len="med"/>
            <a:tailEnd type="none" w="med" len="med"/>
          </a:ln>
        </p:spPr>
      </p:cxnSp>
      <p:pic>
        <p:nvPicPr>
          <p:cNvPr id="2" name="Documents">
            <a:hlinkClick r:id="" action="ppaction://media"/>
            <a:extLst>
              <a:ext uri="{FF2B5EF4-FFF2-40B4-BE49-F238E27FC236}">
                <a16:creationId xmlns:a16="http://schemas.microsoft.com/office/drawing/2014/main" id="{CE4752F5-B9B8-459B-BD6D-9B88DFB7FC1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2399" y="952629"/>
            <a:ext cx="6713261" cy="342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33"/>
          <p:cNvSpPr txBox="1"/>
          <p:nvPr/>
        </p:nvSpPr>
        <p:spPr>
          <a:xfrm>
            <a:off x="647575" y="479625"/>
            <a:ext cx="21513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1000"/>
              </a:spcAft>
              <a:buNone/>
            </a:pPr>
            <a:r>
              <a:rPr lang="en" sz="1800" b="1">
                <a:solidFill>
                  <a:schemeClr val="lt1"/>
                </a:solidFill>
                <a:latin typeface="Nanum Gothic"/>
                <a:ea typeface="Nanum Gothic"/>
                <a:cs typeface="Nanum Gothic"/>
                <a:sym typeface="Nanum Gothic"/>
              </a:rPr>
              <a:t>Satellite imaging</a:t>
            </a:r>
            <a:endParaRPr sz="2000">
              <a:solidFill>
                <a:schemeClr val="lt1"/>
              </a:solidFill>
              <a:latin typeface="NanumGothic ExtraBold"/>
              <a:ea typeface="NanumGothic ExtraBold"/>
              <a:cs typeface="NanumGothic ExtraBold"/>
              <a:sym typeface="NanumGothic ExtraBold"/>
            </a:endParaRPr>
          </a:p>
        </p:txBody>
      </p:sp>
      <p:sp>
        <p:nvSpPr>
          <p:cNvPr id="1377" name="Google Shape;1377;p33"/>
          <p:cNvSpPr txBox="1"/>
          <p:nvPr/>
        </p:nvSpPr>
        <p:spPr>
          <a:xfrm>
            <a:off x="647575" y="1816125"/>
            <a:ext cx="21513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NanumGothic ExtraBold"/>
                <a:ea typeface="NanumGothic ExtraBold"/>
                <a:cs typeface="NanumGothic ExtraBold"/>
                <a:sym typeface="NanumGothic ExtraBold"/>
              </a:rPr>
              <a:t>Media content</a:t>
            </a:r>
            <a:endParaRPr sz="1800">
              <a:solidFill>
                <a:srgbClr val="FFFFFF"/>
              </a:solidFill>
              <a:latin typeface="NanumGothic ExtraBold"/>
              <a:ea typeface="NanumGothic ExtraBold"/>
              <a:cs typeface="NanumGothic ExtraBold"/>
              <a:sym typeface="NanumGothic ExtraBold"/>
            </a:endParaRPr>
          </a:p>
        </p:txBody>
      </p:sp>
      <p:sp>
        <p:nvSpPr>
          <p:cNvPr id="1378" name="Google Shape;1378;p33"/>
          <p:cNvSpPr txBox="1"/>
          <p:nvPr/>
        </p:nvSpPr>
        <p:spPr>
          <a:xfrm>
            <a:off x="647575" y="3152625"/>
            <a:ext cx="21513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NanumGothic ExtraBold"/>
                <a:ea typeface="NanumGothic ExtraBold"/>
                <a:cs typeface="NanumGothic ExtraBold"/>
                <a:sym typeface="NanumGothic ExtraBold"/>
              </a:rPr>
              <a:t>Medical imaging</a:t>
            </a:r>
            <a:endParaRPr sz="1800">
              <a:solidFill>
                <a:srgbClr val="FFFFFF"/>
              </a:solidFill>
              <a:latin typeface="NanumGothic ExtraBold"/>
              <a:ea typeface="NanumGothic ExtraBold"/>
              <a:cs typeface="NanumGothic ExtraBold"/>
              <a:sym typeface="NanumGothic ExtraBold"/>
            </a:endParaRPr>
          </a:p>
        </p:txBody>
      </p:sp>
      <p:sp>
        <p:nvSpPr>
          <p:cNvPr id="1379" name="Google Shape;1379;p33"/>
          <p:cNvSpPr txBox="1"/>
          <p:nvPr/>
        </p:nvSpPr>
        <p:spPr>
          <a:xfrm>
            <a:off x="6192613" y="632025"/>
            <a:ext cx="21513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NanumGothic ExtraBold"/>
                <a:ea typeface="NanumGothic ExtraBold"/>
                <a:cs typeface="NanumGothic ExtraBold"/>
                <a:sym typeface="NanumGothic ExtraBold"/>
              </a:rPr>
              <a:t>Face recognition</a:t>
            </a:r>
            <a:endParaRPr sz="1800">
              <a:solidFill>
                <a:srgbClr val="FFFFFF"/>
              </a:solidFill>
              <a:latin typeface="NanumGothic ExtraBold"/>
              <a:ea typeface="NanumGothic ExtraBold"/>
              <a:cs typeface="NanumGothic ExtraBold"/>
              <a:sym typeface="NanumGothic ExtraBold"/>
            </a:endParaRPr>
          </a:p>
        </p:txBody>
      </p:sp>
      <p:sp>
        <p:nvSpPr>
          <p:cNvPr id="1380" name="Google Shape;1380;p33"/>
          <p:cNvSpPr txBox="1"/>
          <p:nvPr/>
        </p:nvSpPr>
        <p:spPr>
          <a:xfrm>
            <a:off x="6192613" y="1816125"/>
            <a:ext cx="21513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NanumGothic ExtraBold"/>
                <a:ea typeface="NanumGothic ExtraBold"/>
                <a:cs typeface="NanumGothic ExtraBold"/>
                <a:sym typeface="NanumGothic ExtraBold"/>
              </a:rPr>
              <a:t>Surveillance</a:t>
            </a:r>
            <a:endParaRPr sz="1800">
              <a:solidFill>
                <a:srgbClr val="FFFFFF"/>
              </a:solidFill>
              <a:latin typeface="NanumGothic ExtraBold"/>
              <a:ea typeface="NanumGothic ExtraBold"/>
              <a:cs typeface="NanumGothic ExtraBold"/>
              <a:sym typeface="NanumGothic ExtraBold"/>
            </a:endParaRPr>
          </a:p>
        </p:txBody>
      </p:sp>
      <p:sp>
        <p:nvSpPr>
          <p:cNvPr id="1381" name="Google Shape;1381;p33"/>
          <p:cNvSpPr txBox="1"/>
          <p:nvPr/>
        </p:nvSpPr>
        <p:spPr>
          <a:xfrm>
            <a:off x="6192625" y="3126275"/>
            <a:ext cx="2151300" cy="843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rgbClr val="FFFFFF"/>
                </a:solidFill>
                <a:latin typeface="NanumGothic ExtraBold"/>
                <a:ea typeface="NanumGothic ExtraBold"/>
                <a:cs typeface="NanumGothic ExtraBold"/>
                <a:sym typeface="NanumGothic ExtraBold"/>
              </a:rPr>
              <a:t>Video and Image enhancement</a:t>
            </a:r>
            <a:endParaRPr sz="1800">
              <a:solidFill>
                <a:srgbClr val="FFFFFF"/>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rgbClr val="FFFFFF"/>
              </a:solidFill>
              <a:latin typeface="NanumGothic ExtraBold"/>
              <a:ea typeface="NanumGothic ExtraBold"/>
              <a:cs typeface="NanumGothic ExtraBold"/>
              <a:sym typeface="NanumGothic ExtraBold"/>
            </a:endParaRPr>
          </a:p>
        </p:txBody>
      </p:sp>
      <p:sp>
        <p:nvSpPr>
          <p:cNvPr id="1382" name="Google Shape;1382;p33"/>
          <p:cNvSpPr/>
          <p:nvPr/>
        </p:nvSpPr>
        <p:spPr>
          <a:xfrm>
            <a:off x="2798875" y="856043"/>
            <a:ext cx="1112065" cy="481825"/>
          </a:xfrm>
          <a:custGeom>
            <a:avLst/>
            <a:gdLst/>
            <a:ahLst/>
            <a:cxnLst/>
            <a:rect l="l" t="t" r="r" b="b"/>
            <a:pathLst>
              <a:path w="41437" h="19273" extrusionOk="0">
                <a:moveTo>
                  <a:pt x="0" y="0"/>
                </a:moveTo>
                <a:lnTo>
                  <a:pt x="22164" y="0"/>
                </a:lnTo>
                <a:lnTo>
                  <a:pt x="41437" y="19273"/>
                </a:lnTo>
              </a:path>
            </a:pathLst>
          </a:custGeom>
          <a:noFill/>
          <a:ln w="9525" cap="flat" cmpd="sng">
            <a:solidFill>
              <a:schemeClr val="accent3"/>
            </a:solidFill>
            <a:prstDash val="solid"/>
            <a:round/>
            <a:headEnd type="none" w="med" len="med"/>
            <a:tailEnd type="none" w="med" len="med"/>
          </a:ln>
        </p:spPr>
      </p:sp>
      <p:sp>
        <p:nvSpPr>
          <p:cNvPr id="1383" name="Google Shape;1383;p33"/>
          <p:cNvSpPr/>
          <p:nvPr/>
        </p:nvSpPr>
        <p:spPr>
          <a:xfrm flipH="1">
            <a:off x="5205803" y="856050"/>
            <a:ext cx="986822" cy="302104"/>
          </a:xfrm>
          <a:custGeom>
            <a:avLst/>
            <a:gdLst/>
            <a:ahLst/>
            <a:cxnLst/>
            <a:rect l="l" t="t" r="r" b="b"/>
            <a:pathLst>
              <a:path w="41437" h="19273" extrusionOk="0">
                <a:moveTo>
                  <a:pt x="0" y="0"/>
                </a:moveTo>
                <a:lnTo>
                  <a:pt x="22164" y="0"/>
                </a:lnTo>
                <a:lnTo>
                  <a:pt x="41437" y="19273"/>
                </a:lnTo>
              </a:path>
            </a:pathLst>
          </a:custGeom>
          <a:noFill/>
          <a:ln w="9525" cap="flat" cmpd="sng">
            <a:solidFill>
              <a:schemeClr val="accent3"/>
            </a:solidFill>
            <a:prstDash val="solid"/>
            <a:round/>
            <a:headEnd type="none" w="med" len="med"/>
            <a:tailEnd type="none" w="med" len="med"/>
          </a:ln>
        </p:spPr>
      </p:sp>
      <p:sp>
        <p:nvSpPr>
          <p:cNvPr id="1384" name="Google Shape;1384;p33"/>
          <p:cNvSpPr/>
          <p:nvPr/>
        </p:nvSpPr>
        <p:spPr>
          <a:xfrm rot="10800000" flipH="1">
            <a:off x="2796700" y="2994163"/>
            <a:ext cx="692619" cy="224338"/>
          </a:xfrm>
          <a:custGeom>
            <a:avLst/>
            <a:gdLst/>
            <a:ahLst/>
            <a:cxnLst/>
            <a:rect l="l" t="t" r="r" b="b"/>
            <a:pathLst>
              <a:path w="41437" h="19273" extrusionOk="0">
                <a:moveTo>
                  <a:pt x="0" y="0"/>
                </a:moveTo>
                <a:lnTo>
                  <a:pt x="22164" y="0"/>
                </a:lnTo>
                <a:lnTo>
                  <a:pt x="41437" y="19273"/>
                </a:lnTo>
              </a:path>
            </a:pathLst>
          </a:custGeom>
          <a:noFill/>
          <a:ln w="9525" cap="flat" cmpd="sng">
            <a:solidFill>
              <a:schemeClr val="accent3"/>
            </a:solidFill>
            <a:prstDash val="solid"/>
            <a:round/>
            <a:headEnd type="none" w="med" len="med"/>
            <a:tailEnd type="none" w="med" len="med"/>
          </a:ln>
        </p:spPr>
      </p:sp>
      <p:sp>
        <p:nvSpPr>
          <p:cNvPr id="1385" name="Google Shape;1385;p33"/>
          <p:cNvSpPr/>
          <p:nvPr/>
        </p:nvSpPr>
        <p:spPr>
          <a:xfrm>
            <a:off x="2798876" y="1350350"/>
            <a:ext cx="744600" cy="680150"/>
          </a:xfrm>
          <a:custGeom>
            <a:avLst/>
            <a:gdLst/>
            <a:ahLst/>
            <a:cxnLst/>
            <a:rect l="l" t="t" r="r" b="b"/>
            <a:pathLst>
              <a:path w="27476" h="27206" extrusionOk="0">
                <a:moveTo>
                  <a:pt x="0" y="27206"/>
                </a:moveTo>
                <a:lnTo>
                  <a:pt x="5782" y="27206"/>
                </a:lnTo>
                <a:lnTo>
                  <a:pt x="13072" y="0"/>
                </a:lnTo>
                <a:lnTo>
                  <a:pt x="24092" y="0"/>
                </a:lnTo>
                <a:lnTo>
                  <a:pt x="27476" y="5861"/>
                </a:lnTo>
              </a:path>
            </a:pathLst>
          </a:custGeom>
          <a:noFill/>
          <a:ln w="9525" cap="flat" cmpd="sng">
            <a:solidFill>
              <a:schemeClr val="accent3"/>
            </a:solidFill>
            <a:prstDash val="solid"/>
            <a:round/>
            <a:headEnd type="none" w="med" len="med"/>
            <a:tailEnd type="none" w="med" len="med"/>
          </a:ln>
        </p:spPr>
      </p:sp>
      <p:sp>
        <p:nvSpPr>
          <p:cNvPr id="1386" name="Google Shape;1386;p33"/>
          <p:cNvSpPr/>
          <p:nvPr/>
        </p:nvSpPr>
        <p:spPr>
          <a:xfrm rot="10800000">
            <a:off x="5433269" y="1912617"/>
            <a:ext cx="757883" cy="132502"/>
          </a:xfrm>
          <a:custGeom>
            <a:avLst/>
            <a:gdLst/>
            <a:ahLst/>
            <a:cxnLst/>
            <a:rect l="l" t="t" r="r" b="b"/>
            <a:pathLst>
              <a:path w="41437" h="19273" extrusionOk="0">
                <a:moveTo>
                  <a:pt x="0" y="0"/>
                </a:moveTo>
                <a:lnTo>
                  <a:pt x="22164" y="0"/>
                </a:lnTo>
                <a:lnTo>
                  <a:pt x="41437" y="19273"/>
                </a:lnTo>
              </a:path>
            </a:pathLst>
          </a:custGeom>
          <a:noFill/>
          <a:ln w="9525" cap="flat" cmpd="sng">
            <a:solidFill>
              <a:schemeClr val="accent3"/>
            </a:solidFill>
            <a:prstDash val="solid"/>
            <a:round/>
            <a:headEnd type="none" w="med" len="med"/>
            <a:tailEnd type="none" w="med" len="med"/>
          </a:ln>
        </p:spPr>
      </p:sp>
      <p:sp>
        <p:nvSpPr>
          <p:cNvPr id="1387" name="Google Shape;1387;p33"/>
          <p:cNvSpPr/>
          <p:nvPr/>
        </p:nvSpPr>
        <p:spPr>
          <a:xfrm rot="10800000">
            <a:off x="5043164" y="2373760"/>
            <a:ext cx="1149462" cy="843965"/>
          </a:xfrm>
          <a:custGeom>
            <a:avLst/>
            <a:gdLst/>
            <a:ahLst/>
            <a:cxnLst/>
            <a:rect l="l" t="t" r="r" b="b"/>
            <a:pathLst>
              <a:path w="41437" h="19273" extrusionOk="0">
                <a:moveTo>
                  <a:pt x="0" y="0"/>
                </a:moveTo>
                <a:lnTo>
                  <a:pt x="22164" y="0"/>
                </a:lnTo>
                <a:lnTo>
                  <a:pt x="41437" y="19273"/>
                </a:lnTo>
              </a:path>
            </a:pathLst>
          </a:custGeom>
          <a:noFill/>
          <a:ln w="9525" cap="flat" cmpd="sng">
            <a:solidFill>
              <a:schemeClr val="accent3"/>
            </a:solidFill>
            <a:prstDash val="solid"/>
            <a:round/>
            <a:headEnd type="none" w="med" len="med"/>
            <a:tailEnd type="none" w="med" len="med"/>
          </a:ln>
        </p:spPr>
      </p:sp>
      <p:sp>
        <p:nvSpPr>
          <p:cNvPr id="1388" name="Google Shape;1388;p33"/>
          <p:cNvSpPr/>
          <p:nvPr/>
        </p:nvSpPr>
        <p:spPr>
          <a:xfrm>
            <a:off x="3516200" y="921550"/>
            <a:ext cx="2151300" cy="2296200"/>
          </a:xfrm>
          <a:prstGeom prst="rect">
            <a:avLst/>
          </a:prstGeom>
          <a:solidFill>
            <a:srgbClr val="E3E9E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500">
                <a:latin typeface="Bebas Neue"/>
                <a:ea typeface="Bebas Neue"/>
                <a:cs typeface="Bebas Neue"/>
                <a:sym typeface="Bebas Neue"/>
              </a:rPr>
              <a:t>Motivation</a:t>
            </a:r>
            <a:endParaRPr sz="3500">
              <a:latin typeface="Bebas Neue"/>
              <a:ea typeface="Bebas Neue"/>
              <a:cs typeface="Bebas Neue"/>
              <a:sym typeface="Bebas Neue"/>
            </a:endParaRPr>
          </a:p>
        </p:txBody>
      </p:sp>
      <p:sp>
        <p:nvSpPr>
          <p:cNvPr id="1389" name="Google Shape;1389;p33"/>
          <p:cNvSpPr/>
          <p:nvPr/>
        </p:nvSpPr>
        <p:spPr>
          <a:xfrm>
            <a:off x="4475275" y="3218248"/>
            <a:ext cx="431256" cy="371294"/>
          </a:xfrm>
          <a:custGeom>
            <a:avLst/>
            <a:gdLst/>
            <a:ahLst/>
            <a:cxnLst/>
            <a:rect l="l" t="t" r="r" b="b"/>
            <a:pathLst>
              <a:path w="41437" h="19273" extrusionOk="0">
                <a:moveTo>
                  <a:pt x="0" y="0"/>
                </a:moveTo>
                <a:lnTo>
                  <a:pt x="22164" y="0"/>
                </a:lnTo>
                <a:lnTo>
                  <a:pt x="41437" y="19273"/>
                </a:lnTo>
              </a:path>
            </a:pathLst>
          </a:custGeom>
          <a:noFill/>
          <a:ln w="9525" cap="flat" cmpd="sng">
            <a:solidFill>
              <a:schemeClr val="accent3"/>
            </a:solidFill>
            <a:prstDash val="solid"/>
            <a:round/>
            <a:headEnd type="none" w="med" len="med"/>
            <a:tailEnd type="none" w="med" len="med"/>
          </a:ln>
        </p:spPr>
      </p:sp>
      <p:sp>
        <p:nvSpPr>
          <p:cNvPr id="1390" name="Google Shape;1390;p33"/>
          <p:cNvSpPr txBox="1"/>
          <p:nvPr/>
        </p:nvSpPr>
        <p:spPr>
          <a:xfrm>
            <a:off x="3453738" y="3589525"/>
            <a:ext cx="21513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NanumGothic ExtraBold"/>
                <a:ea typeface="NanumGothic ExtraBold"/>
                <a:cs typeface="NanumGothic ExtraBold"/>
                <a:sym typeface="NanumGothic ExtraBold"/>
              </a:rPr>
              <a:t>Smartphones</a:t>
            </a:r>
            <a:endParaRPr sz="1800">
              <a:solidFill>
                <a:srgbClr val="FFFFFF"/>
              </a:solidFill>
              <a:latin typeface="NanumGothic ExtraBold"/>
              <a:ea typeface="NanumGothic ExtraBold"/>
              <a:cs typeface="NanumGothic ExtraBold"/>
              <a:sym typeface="NanumGothic ExtraBold"/>
            </a:endParaRPr>
          </a:p>
        </p:txBody>
      </p:sp>
      <p:pic>
        <p:nvPicPr>
          <p:cNvPr id="1391" name="Google Shape;1391;p33"/>
          <p:cNvPicPr preferRelativeResize="0"/>
          <p:nvPr/>
        </p:nvPicPr>
        <p:blipFill>
          <a:blip r:embed="rId3">
            <a:alphaModFix/>
          </a:blip>
          <a:stretch>
            <a:fillRect/>
          </a:stretch>
        </p:blipFill>
        <p:spPr>
          <a:xfrm>
            <a:off x="6538100" y="1098450"/>
            <a:ext cx="1112220" cy="667338"/>
          </a:xfrm>
          <a:prstGeom prst="rect">
            <a:avLst/>
          </a:prstGeom>
          <a:noFill/>
          <a:ln>
            <a:noFill/>
          </a:ln>
        </p:spPr>
      </p:pic>
      <p:pic>
        <p:nvPicPr>
          <p:cNvPr id="1392" name="Google Shape;1392;p33"/>
          <p:cNvPicPr preferRelativeResize="0"/>
          <p:nvPr/>
        </p:nvPicPr>
        <p:blipFill rotWithShape="1">
          <a:blip r:embed="rId4">
            <a:alphaModFix/>
          </a:blip>
          <a:srcRect r="-3348" b="-3348"/>
          <a:stretch/>
        </p:blipFill>
        <p:spPr>
          <a:xfrm>
            <a:off x="6538102" y="2302948"/>
            <a:ext cx="1149450" cy="695146"/>
          </a:xfrm>
          <a:prstGeom prst="rect">
            <a:avLst/>
          </a:prstGeom>
          <a:noFill/>
          <a:ln>
            <a:noFill/>
          </a:ln>
        </p:spPr>
      </p:pic>
      <p:pic>
        <p:nvPicPr>
          <p:cNvPr id="1393" name="Google Shape;1393;p33"/>
          <p:cNvPicPr preferRelativeResize="0"/>
          <p:nvPr/>
        </p:nvPicPr>
        <p:blipFill>
          <a:blip r:embed="rId5">
            <a:alphaModFix/>
          </a:blip>
          <a:stretch>
            <a:fillRect/>
          </a:stretch>
        </p:blipFill>
        <p:spPr>
          <a:xfrm>
            <a:off x="6442123" y="4026025"/>
            <a:ext cx="1304191" cy="843974"/>
          </a:xfrm>
          <a:prstGeom prst="rect">
            <a:avLst/>
          </a:prstGeom>
          <a:noFill/>
          <a:ln>
            <a:noFill/>
          </a:ln>
        </p:spPr>
      </p:pic>
      <p:pic>
        <p:nvPicPr>
          <p:cNvPr id="1394" name="Google Shape;1394;p33"/>
          <p:cNvPicPr preferRelativeResize="0"/>
          <p:nvPr/>
        </p:nvPicPr>
        <p:blipFill>
          <a:blip r:embed="rId6">
            <a:alphaModFix/>
          </a:blip>
          <a:stretch>
            <a:fillRect/>
          </a:stretch>
        </p:blipFill>
        <p:spPr>
          <a:xfrm>
            <a:off x="3826257" y="4114338"/>
            <a:ext cx="1112242" cy="667350"/>
          </a:xfrm>
          <a:prstGeom prst="rect">
            <a:avLst/>
          </a:prstGeom>
          <a:noFill/>
          <a:ln>
            <a:noFill/>
          </a:ln>
        </p:spPr>
      </p:pic>
      <p:pic>
        <p:nvPicPr>
          <p:cNvPr id="1395" name="Google Shape;1395;p33"/>
          <p:cNvPicPr preferRelativeResize="0"/>
          <p:nvPr/>
        </p:nvPicPr>
        <p:blipFill>
          <a:blip r:embed="rId7">
            <a:alphaModFix/>
          </a:blip>
          <a:stretch>
            <a:fillRect/>
          </a:stretch>
        </p:blipFill>
        <p:spPr>
          <a:xfrm>
            <a:off x="781249" y="3721900"/>
            <a:ext cx="1883950" cy="800325"/>
          </a:xfrm>
          <a:prstGeom prst="rect">
            <a:avLst/>
          </a:prstGeom>
          <a:noFill/>
          <a:ln>
            <a:noFill/>
          </a:ln>
        </p:spPr>
      </p:pic>
      <p:pic>
        <p:nvPicPr>
          <p:cNvPr id="1396" name="Google Shape;1396;p33"/>
          <p:cNvPicPr preferRelativeResize="0"/>
          <p:nvPr/>
        </p:nvPicPr>
        <p:blipFill>
          <a:blip r:embed="rId8">
            <a:alphaModFix/>
          </a:blip>
          <a:stretch>
            <a:fillRect/>
          </a:stretch>
        </p:blipFill>
        <p:spPr>
          <a:xfrm>
            <a:off x="983796" y="2315400"/>
            <a:ext cx="1304201" cy="704457"/>
          </a:xfrm>
          <a:prstGeom prst="rect">
            <a:avLst/>
          </a:prstGeom>
          <a:noFill/>
          <a:ln>
            <a:noFill/>
          </a:ln>
        </p:spPr>
      </p:pic>
      <p:pic>
        <p:nvPicPr>
          <p:cNvPr id="1397" name="Google Shape;1397;p33"/>
          <p:cNvPicPr preferRelativeResize="0"/>
          <p:nvPr/>
        </p:nvPicPr>
        <p:blipFill>
          <a:blip r:embed="rId9">
            <a:alphaModFix/>
          </a:blip>
          <a:stretch>
            <a:fillRect/>
          </a:stretch>
        </p:blipFill>
        <p:spPr>
          <a:xfrm>
            <a:off x="945375" y="965963"/>
            <a:ext cx="1257999" cy="800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69"/>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1888" name="Google Shape;1888;p69"/>
          <p:cNvSpPr txBox="1">
            <a:spLocks noGrp="1"/>
          </p:cNvSpPr>
          <p:nvPr>
            <p:ph type="subTitle" idx="1"/>
          </p:nvPr>
        </p:nvSpPr>
        <p:spPr>
          <a:xfrm>
            <a:off x="1120175" y="892475"/>
            <a:ext cx="7626300" cy="3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212121"/>
                </a:solidFill>
                <a:highlight>
                  <a:schemeClr val="lt1"/>
                </a:highlight>
                <a:latin typeface="Source Code Pro Medium"/>
                <a:ea typeface="Source Code Pro Medium"/>
                <a:cs typeface="Source Code Pro Medium"/>
                <a:sym typeface="Source Code Pro Medium"/>
              </a:rPr>
              <a:t>Single-image super-resolution is a challenging research problem with important real-life applications. </a:t>
            </a:r>
            <a:endParaRPr sz="1100">
              <a:solidFill>
                <a:srgbClr val="212121"/>
              </a:solidFill>
              <a:highlight>
                <a:schemeClr val="lt1"/>
              </a:highlight>
              <a:latin typeface="Source Code Pro Medium"/>
              <a:ea typeface="Source Code Pro Medium"/>
              <a:cs typeface="Source Code Pro Medium"/>
              <a:sym typeface="Source Code Pro Medium"/>
            </a:endParaRPr>
          </a:p>
          <a:p>
            <a:pPr marL="0" lvl="0" indent="0" algn="l" rtl="0">
              <a:spcBef>
                <a:spcPts val="0"/>
              </a:spcBef>
              <a:spcAft>
                <a:spcPts val="0"/>
              </a:spcAft>
              <a:buNone/>
            </a:pPr>
            <a:r>
              <a:rPr lang="en" sz="1100">
                <a:solidFill>
                  <a:srgbClr val="212121"/>
                </a:solidFill>
                <a:highlight>
                  <a:schemeClr val="lt1"/>
                </a:highlight>
                <a:latin typeface="Source Code Pro Medium"/>
                <a:ea typeface="Source Code Pro Medium"/>
                <a:cs typeface="Source Code Pro Medium"/>
                <a:sym typeface="Source Code Pro Medium"/>
              </a:rPr>
              <a:t>The phenomenal success of deep learning approaches has resulted in rapid growth in deep convolutional network based techniques for image super-resolution</a:t>
            </a:r>
            <a:r>
              <a:rPr lang="en" sz="1200">
                <a:solidFill>
                  <a:srgbClr val="212121"/>
                </a:solidFill>
                <a:highlight>
                  <a:schemeClr val="lt1"/>
                </a:highlight>
                <a:latin typeface="Source Code Pro SemiBold"/>
                <a:ea typeface="Source Code Pro SemiBold"/>
                <a:cs typeface="Source Code Pro SemiBold"/>
                <a:sym typeface="Source Code Pro SemiBold"/>
              </a:rPr>
              <a:t>.</a:t>
            </a:r>
            <a:endParaRPr sz="1200">
              <a:solidFill>
                <a:srgbClr val="212121"/>
              </a:solidFill>
              <a:highlight>
                <a:schemeClr val="lt1"/>
              </a:highlight>
              <a:latin typeface="Source Code Pro SemiBold"/>
              <a:ea typeface="Source Code Pro SemiBold"/>
              <a:cs typeface="Source Code Pro SemiBold"/>
              <a:sym typeface="Source Code Pro SemiBold"/>
            </a:endParaRPr>
          </a:p>
          <a:p>
            <a:pPr marL="0" lvl="0" indent="0" algn="l" rtl="0">
              <a:spcBef>
                <a:spcPts val="0"/>
              </a:spcBef>
              <a:spcAft>
                <a:spcPts val="0"/>
              </a:spcAft>
              <a:buNone/>
            </a:pPr>
            <a:r>
              <a:rPr lang="en" sz="1100">
                <a:solidFill>
                  <a:srgbClr val="212121"/>
                </a:solidFill>
                <a:highlight>
                  <a:schemeClr val="lt1"/>
                </a:highlight>
                <a:latin typeface="Source Code Pro"/>
                <a:ea typeface="Source Code Pro"/>
                <a:cs typeface="Source Code Pro"/>
                <a:sym typeface="Source Code Pro"/>
              </a:rPr>
              <a:t>We implement both CNN and SRGAN architectures on the DIV2K dataset in very similar hyperparameter settings and compare the result side by side.</a:t>
            </a:r>
            <a:endParaRPr sz="1100">
              <a:solidFill>
                <a:srgbClr val="212121"/>
              </a:solidFill>
              <a:highlight>
                <a:schemeClr val="lt1"/>
              </a:highlight>
              <a:latin typeface="Source Code Pro"/>
              <a:ea typeface="Source Code Pro"/>
              <a:cs typeface="Source Code Pro"/>
              <a:sym typeface="Source Code Pro"/>
            </a:endParaRPr>
          </a:p>
          <a:p>
            <a:pPr marL="0" lvl="0" indent="0" algn="l" rtl="0">
              <a:spcBef>
                <a:spcPts val="0"/>
              </a:spcBef>
              <a:spcAft>
                <a:spcPts val="0"/>
              </a:spcAft>
              <a:buNone/>
            </a:pPr>
            <a:r>
              <a:rPr lang="en" sz="1100">
                <a:solidFill>
                  <a:srgbClr val="212121"/>
                </a:solidFill>
                <a:highlight>
                  <a:schemeClr val="lt1"/>
                </a:highlight>
                <a:latin typeface="Source Code Pro"/>
                <a:ea typeface="Source Code Pro"/>
                <a:cs typeface="Source Code Pro"/>
                <a:sym typeface="Source Code Pro"/>
              </a:rPr>
              <a:t>We find that gan models generate more visually pleasing images than CNN models. </a:t>
            </a:r>
            <a:endParaRPr sz="1100">
              <a:solidFill>
                <a:srgbClr val="212121"/>
              </a:solidFill>
              <a:highlight>
                <a:schemeClr val="lt1"/>
              </a:highlight>
              <a:latin typeface="Source Code Pro"/>
              <a:ea typeface="Source Code Pro"/>
              <a:cs typeface="Source Code Pro"/>
              <a:sym typeface="Source Code Pro"/>
            </a:endParaRPr>
          </a:p>
          <a:p>
            <a:pPr marL="0" lvl="0" indent="0" algn="l" rtl="0">
              <a:spcBef>
                <a:spcPts val="0"/>
              </a:spcBef>
              <a:spcAft>
                <a:spcPts val="0"/>
              </a:spcAft>
              <a:buNone/>
            </a:pPr>
            <a:r>
              <a:rPr lang="en" sz="1100">
                <a:solidFill>
                  <a:srgbClr val="212121"/>
                </a:solidFill>
                <a:highlight>
                  <a:schemeClr val="lt1"/>
                </a:highlight>
                <a:latin typeface="Source Code Pro"/>
                <a:ea typeface="Source Code Pro"/>
                <a:cs typeface="Source Code Pro"/>
                <a:sym typeface="Source Code Pro"/>
              </a:rPr>
              <a:t>Then we focus on GAN and experiment with different GAN architectures within SRGAN framework .</a:t>
            </a:r>
            <a:endParaRPr sz="1100">
              <a:solidFill>
                <a:srgbClr val="212121"/>
              </a:solidFill>
              <a:highlight>
                <a:schemeClr val="lt1"/>
              </a:highlight>
              <a:latin typeface="Source Code Pro"/>
              <a:ea typeface="Source Code Pro"/>
              <a:cs typeface="Source Code Pro"/>
              <a:sym typeface="Source Code Pro"/>
            </a:endParaRPr>
          </a:p>
          <a:p>
            <a:pPr marL="0" lvl="0" indent="0" algn="l" rtl="0">
              <a:spcBef>
                <a:spcPts val="0"/>
              </a:spcBef>
              <a:spcAft>
                <a:spcPts val="0"/>
              </a:spcAft>
              <a:buNone/>
            </a:pPr>
            <a:r>
              <a:rPr lang="en" sz="1100">
                <a:solidFill>
                  <a:srgbClr val="212121"/>
                </a:solidFill>
                <a:highlight>
                  <a:schemeClr val="lt1"/>
                </a:highlight>
                <a:latin typeface="Source Code Pro"/>
                <a:ea typeface="Source Code Pro"/>
                <a:cs typeface="Source Code Pro"/>
                <a:sym typeface="Source Code Pro"/>
              </a:rPr>
              <a:t>we have successfully integrate SRGAN model and successfully deploy it .</a:t>
            </a:r>
            <a:endParaRPr sz="1100">
              <a:solidFill>
                <a:srgbClr val="212121"/>
              </a:solidFill>
              <a:highlight>
                <a:schemeClr val="lt1"/>
              </a:highlight>
              <a:latin typeface="Source Code Pro"/>
              <a:ea typeface="Source Code Pro"/>
              <a:cs typeface="Source Code Pro"/>
              <a:sym typeface="Source Code Pro"/>
            </a:endParaRPr>
          </a:p>
          <a:p>
            <a:pPr marL="0" lvl="0" indent="0" algn="l" rtl="0">
              <a:spcBef>
                <a:spcPts val="0"/>
              </a:spcBef>
              <a:spcAft>
                <a:spcPts val="0"/>
              </a:spcAft>
              <a:buNone/>
            </a:pPr>
            <a:r>
              <a:rPr lang="en" sz="1100">
                <a:solidFill>
                  <a:srgbClr val="212121"/>
                </a:solidFill>
                <a:highlight>
                  <a:schemeClr val="lt1"/>
                </a:highlight>
                <a:latin typeface="Source Code Pro"/>
                <a:ea typeface="Source Code Pro"/>
                <a:cs typeface="Source Code Pro"/>
                <a:sym typeface="Source Code Pro"/>
              </a:rPr>
              <a:t>we found in experiment that when we trained on single class is better than when we train our model with multiple data classes . </a:t>
            </a:r>
            <a:endParaRPr sz="1100" u="sng">
              <a:solidFill>
                <a:srgbClr val="212121"/>
              </a:solidFill>
              <a:highlight>
                <a:schemeClr val="lt1"/>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70"/>
          <p:cNvSpPr txBox="1">
            <a:spLocks noGrp="1"/>
          </p:cNvSpPr>
          <p:nvPr>
            <p:ph type="title"/>
          </p:nvPr>
        </p:nvSpPr>
        <p:spPr>
          <a:xfrm>
            <a:off x="713400" y="368825"/>
            <a:ext cx="7717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pic>
        <p:nvPicPr>
          <p:cNvPr id="1894" name="Google Shape;1894;p70"/>
          <p:cNvPicPr preferRelativeResize="0"/>
          <p:nvPr/>
        </p:nvPicPr>
        <p:blipFill rotWithShape="1">
          <a:blip r:embed="rId3">
            <a:alphaModFix/>
          </a:blip>
          <a:srcRect l="36298" r="-487"/>
          <a:stretch/>
        </p:blipFill>
        <p:spPr>
          <a:xfrm>
            <a:off x="258300" y="750647"/>
            <a:ext cx="3097500" cy="3209700"/>
          </a:xfrm>
          <a:prstGeom prst="snip1Rect">
            <a:avLst>
              <a:gd name="adj" fmla="val 30490"/>
            </a:avLst>
          </a:prstGeom>
          <a:noFill/>
          <a:ln>
            <a:noFill/>
          </a:ln>
        </p:spPr>
      </p:pic>
      <p:sp>
        <p:nvSpPr>
          <p:cNvPr id="1895" name="Google Shape;1895;p70"/>
          <p:cNvSpPr/>
          <p:nvPr/>
        </p:nvSpPr>
        <p:spPr>
          <a:xfrm>
            <a:off x="3097575" y="4233347"/>
            <a:ext cx="514647" cy="514628"/>
          </a:xfrm>
          <a:custGeom>
            <a:avLst/>
            <a:gdLst/>
            <a:ahLst/>
            <a:cxnLst/>
            <a:rect l="l" t="t" r="r" b="b"/>
            <a:pathLst>
              <a:path w="26850" h="26849" fill="none" extrusionOk="0">
                <a:moveTo>
                  <a:pt x="1" y="13943"/>
                </a:moveTo>
                <a:cubicBezTo>
                  <a:pt x="1" y="8716"/>
                  <a:pt x="3144" y="4001"/>
                  <a:pt x="7966" y="2001"/>
                </a:cubicBezTo>
                <a:cubicBezTo>
                  <a:pt x="12800" y="0"/>
                  <a:pt x="18348" y="1108"/>
                  <a:pt x="22051" y="4799"/>
                </a:cubicBezTo>
                <a:cubicBezTo>
                  <a:pt x="25742" y="8501"/>
                  <a:pt x="26849" y="14050"/>
                  <a:pt x="24849" y="18884"/>
                </a:cubicBezTo>
                <a:cubicBezTo>
                  <a:pt x="22849" y="23706"/>
                  <a:pt x="18134" y="26849"/>
                  <a:pt x="12919" y="26849"/>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0"/>
          <p:cNvSpPr txBox="1"/>
          <p:nvPr/>
        </p:nvSpPr>
        <p:spPr>
          <a:xfrm>
            <a:off x="3420225" y="1188600"/>
            <a:ext cx="4789500" cy="3416400"/>
          </a:xfrm>
          <a:prstGeom prst="rect">
            <a:avLst/>
          </a:prstGeom>
          <a:noFill/>
          <a:ln>
            <a:noFill/>
          </a:ln>
        </p:spPr>
        <p:txBody>
          <a:bodyPr spcFirstLastPara="1" wrap="square" lIns="91425" tIns="91425" rIns="91425" bIns="91425" anchor="t" anchorCtr="0">
            <a:noAutofit/>
          </a:bodyPr>
          <a:lstStyle/>
          <a:p>
            <a:pPr marL="457200" lvl="0" indent="-273050" algn="l" rtl="0">
              <a:lnSpc>
                <a:spcPct val="115000"/>
              </a:lnSpc>
              <a:spcBef>
                <a:spcPts val="0"/>
              </a:spcBef>
              <a:spcAft>
                <a:spcPts val="0"/>
              </a:spcAft>
              <a:buClr>
                <a:srgbClr val="595959"/>
              </a:buClr>
              <a:buSzPts val="700"/>
              <a:buFont typeface="Montserrat"/>
              <a:buChar char="●"/>
            </a:pPr>
            <a:r>
              <a:rPr lang="en" sz="700">
                <a:solidFill>
                  <a:srgbClr val="595959"/>
                </a:solidFill>
                <a:latin typeface="Montserrat"/>
                <a:ea typeface="Montserrat"/>
                <a:cs typeface="Montserrat"/>
                <a:sym typeface="Montserrat"/>
              </a:rPr>
              <a:t>Jaffe, Luke, Shiv Sundram, and Christian Martinez-Nieves. "Super-Resolution to Improve Classification Accuracy of Low-Resolution Images."</a:t>
            </a:r>
            <a:endParaRPr sz="700">
              <a:solidFill>
                <a:srgbClr val="595959"/>
              </a:solidFill>
              <a:latin typeface="Montserrat"/>
              <a:ea typeface="Montserrat"/>
              <a:cs typeface="Montserrat"/>
              <a:sym typeface="Montserrat"/>
            </a:endParaRPr>
          </a:p>
          <a:p>
            <a:pPr marL="457200" lvl="0" indent="-273050" algn="l" rtl="0">
              <a:lnSpc>
                <a:spcPct val="115000"/>
              </a:lnSpc>
              <a:spcBef>
                <a:spcPts val="0"/>
              </a:spcBef>
              <a:spcAft>
                <a:spcPts val="0"/>
              </a:spcAft>
              <a:buClr>
                <a:srgbClr val="595959"/>
              </a:buClr>
              <a:buSzPts val="700"/>
              <a:buFont typeface="Montserrat"/>
              <a:buChar char="●"/>
            </a:pPr>
            <a:r>
              <a:rPr lang="en" sz="700">
                <a:solidFill>
                  <a:srgbClr val="595959"/>
                </a:solidFill>
                <a:latin typeface="Montserrat"/>
                <a:ea typeface="Montserrat"/>
                <a:cs typeface="Montserrat"/>
                <a:sym typeface="Montserrat"/>
              </a:rPr>
              <a:t>Ledig, Christian, et al. "Photo-realistic single image super-resolution using a generative adversarial network." arXiv preprint (2016).</a:t>
            </a:r>
            <a:endParaRPr sz="700">
              <a:solidFill>
                <a:srgbClr val="595959"/>
              </a:solidFill>
              <a:latin typeface="Montserrat"/>
              <a:ea typeface="Montserrat"/>
              <a:cs typeface="Montserrat"/>
              <a:sym typeface="Montserrat"/>
            </a:endParaRPr>
          </a:p>
          <a:p>
            <a:pPr marL="457200" lvl="0" indent="-273050" algn="l" rtl="0">
              <a:lnSpc>
                <a:spcPct val="115000"/>
              </a:lnSpc>
              <a:spcBef>
                <a:spcPts val="0"/>
              </a:spcBef>
              <a:spcAft>
                <a:spcPts val="0"/>
              </a:spcAft>
              <a:buClr>
                <a:srgbClr val="595959"/>
              </a:buClr>
              <a:buSzPts val="700"/>
              <a:buFont typeface="Montserrat"/>
              <a:buChar char="●"/>
            </a:pPr>
            <a:r>
              <a:rPr lang="en" sz="700">
                <a:solidFill>
                  <a:srgbClr val="595959"/>
                </a:solidFill>
                <a:latin typeface="Montserrat"/>
                <a:ea typeface="Montserrat"/>
                <a:cs typeface="Montserrat"/>
                <a:sym typeface="Montserrat"/>
              </a:rPr>
              <a:t>Goodfellow, Ian, et al. "Generative adversarial nets." Advances in neural information processing systems. 2014.</a:t>
            </a:r>
            <a:endParaRPr sz="700">
              <a:solidFill>
                <a:srgbClr val="595959"/>
              </a:solidFill>
              <a:latin typeface="Montserrat"/>
              <a:ea typeface="Montserrat"/>
              <a:cs typeface="Montserrat"/>
              <a:sym typeface="Montserrat"/>
            </a:endParaRPr>
          </a:p>
          <a:p>
            <a:pPr marL="457200" lvl="0" indent="-273050" algn="l" rtl="0">
              <a:lnSpc>
                <a:spcPct val="115000"/>
              </a:lnSpc>
              <a:spcBef>
                <a:spcPts val="0"/>
              </a:spcBef>
              <a:spcAft>
                <a:spcPts val="0"/>
              </a:spcAft>
              <a:buClr>
                <a:srgbClr val="595959"/>
              </a:buClr>
              <a:buSzPts val="700"/>
              <a:buFont typeface="Montserrat"/>
              <a:buChar char="●"/>
            </a:pPr>
            <a:r>
              <a:rPr lang="en" sz="700" u="sng">
                <a:solidFill>
                  <a:schemeClr val="hlink"/>
                </a:solidFill>
                <a:latin typeface="Montserrat"/>
                <a:ea typeface="Montserrat"/>
                <a:cs typeface="Montserrat"/>
                <a:sym typeface="Montserrat"/>
                <a:hlinkClick r:id="rId4"/>
              </a:rPr>
              <a:t>1909.07113.pdf (arxiv.org)</a:t>
            </a:r>
            <a:endParaRPr sz="700">
              <a:solidFill>
                <a:srgbClr val="595959"/>
              </a:solidFill>
              <a:latin typeface="Montserrat"/>
              <a:ea typeface="Montserrat"/>
              <a:cs typeface="Montserrat"/>
              <a:sym typeface="Montserrat"/>
            </a:endParaRPr>
          </a:p>
          <a:p>
            <a:pPr marL="457200" lvl="0" indent="-273050" algn="l" rtl="0">
              <a:lnSpc>
                <a:spcPct val="115000"/>
              </a:lnSpc>
              <a:spcBef>
                <a:spcPts val="0"/>
              </a:spcBef>
              <a:spcAft>
                <a:spcPts val="0"/>
              </a:spcAft>
              <a:buClr>
                <a:srgbClr val="595959"/>
              </a:buClr>
              <a:buSzPts val="700"/>
              <a:buFont typeface="Montserrat"/>
              <a:buChar char="●"/>
            </a:pPr>
            <a:r>
              <a:rPr lang="en" sz="700" u="sng">
                <a:solidFill>
                  <a:schemeClr val="hlink"/>
                </a:solidFill>
                <a:latin typeface="Montserrat"/>
                <a:ea typeface="Montserrat"/>
                <a:cs typeface="Montserrat"/>
                <a:sym typeface="Montserrat"/>
                <a:hlinkClick r:id="rId5"/>
              </a:rPr>
              <a:t>Image Super Resolution | Deep Learning for Image Super Resolution (analyticsvidhya.com)</a:t>
            </a:r>
            <a:endParaRPr sz="700">
              <a:solidFill>
                <a:srgbClr val="595959"/>
              </a:solidFill>
              <a:latin typeface="Montserrat"/>
              <a:ea typeface="Montserrat"/>
              <a:cs typeface="Montserrat"/>
              <a:sym typeface="Montserrat"/>
            </a:endParaRPr>
          </a:p>
          <a:p>
            <a:pPr marL="457200" lvl="0" indent="-273050" algn="l" rtl="0">
              <a:lnSpc>
                <a:spcPct val="115000"/>
              </a:lnSpc>
              <a:spcBef>
                <a:spcPts val="0"/>
              </a:spcBef>
              <a:spcAft>
                <a:spcPts val="0"/>
              </a:spcAft>
              <a:buClr>
                <a:srgbClr val="595959"/>
              </a:buClr>
              <a:buSzPts val="700"/>
              <a:buFont typeface="Montserrat"/>
              <a:buChar char="●"/>
            </a:pPr>
            <a:r>
              <a:rPr lang="en" sz="700" u="sng">
                <a:solidFill>
                  <a:schemeClr val="hlink"/>
                </a:solidFill>
                <a:latin typeface="Montserrat"/>
                <a:ea typeface="Montserrat"/>
                <a:cs typeface="Montserrat"/>
                <a:sym typeface="Montserrat"/>
                <a:hlinkClick r:id="rId6"/>
              </a:rPr>
              <a:t>Using SRGANs to Generate Photo-realistic Images [Tutorial] | Packt Hub (packtpub.com)</a:t>
            </a:r>
            <a:endParaRPr sz="700">
              <a:solidFill>
                <a:srgbClr val="595959"/>
              </a:solidFill>
              <a:latin typeface="Montserrat"/>
              <a:ea typeface="Montserrat"/>
              <a:cs typeface="Montserrat"/>
              <a:sym typeface="Montserrat"/>
            </a:endParaRPr>
          </a:p>
          <a:p>
            <a:pPr marL="457200" lvl="0" indent="-273050" algn="l" rtl="0">
              <a:lnSpc>
                <a:spcPct val="115000"/>
              </a:lnSpc>
              <a:spcBef>
                <a:spcPts val="0"/>
              </a:spcBef>
              <a:spcAft>
                <a:spcPts val="0"/>
              </a:spcAft>
              <a:buClr>
                <a:srgbClr val="595959"/>
              </a:buClr>
              <a:buSzPts val="700"/>
              <a:buFont typeface="Montserrat"/>
              <a:buChar char="●"/>
            </a:pPr>
            <a:r>
              <a:rPr lang="en" sz="700" u="sng">
                <a:solidFill>
                  <a:schemeClr val="hlink"/>
                </a:solidFill>
                <a:highlight>
                  <a:schemeClr val="lt1"/>
                </a:highlight>
                <a:latin typeface="Montserrat"/>
                <a:ea typeface="Montserrat"/>
                <a:cs typeface="Montserrat"/>
                <a:sym typeface="Montserrat"/>
                <a:hlinkClick r:id="rId7"/>
              </a:rPr>
              <a:t>https://medium.com/analytics-vidhya/super-resolution-with-srresnet-srgan-2859b87c9c7f</a:t>
            </a:r>
            <a:endParaRPr sz="700">
              <a:solidFill>
                <a:srgbClr val="595959"/>
              </a:solidFill>
              <a:highlight>
                <a:schemeClr val="lt1"/>
              </a:highlight>
              <a:latin typeface="Montserrat"/>
              <a:ea typeface="Montserrat"/>
              <a:cs typeface="Montserrat"/>
              <a:sym typeface="Montserrat"/>
            </a:endParaRPr>
          </a:p>
          <a:p>
            <a:pPr marL="457200" lvl="0" indent="-273050" algn="l" rtl="0">
              <a:lnSpc>
                <a:spcPct val="115000"/>
              </a:lnSpc>
              <a:spcBef>
                <a:spcPts val="0"/>
              </a:spcBef>
              <a:spcAft>
                <a:spcPts val="0"/>
              </a:spcAft>
              <a:buClr>
                <a:srgbClr val="595959"/>
              </a:buClr>
              <a:buSzPts val="700"/>
              <a:buFont typeface="Montserrat"/>
              <a:buChar char="●"/>
            </a:pPr>
            <a:r>
              <a:rPr lang="en" sz="700" u="sng">
                <a:solidFill>
                  <a:schemeClr val="hlink"/>
                </a:solidFill>
                <a:highlight>
                  <a:schemeClr val="lt1"/>
                </a:highlight>
                <a:latin typeface="Montserrat"/>
                <a:ea typeface="Montserrat"/>
                <a:cs typeface="Montserrat"/>
                <a:sym typeface="Montserrat"/>
                <a:hlinkClick r:id="rId8"/>
              </a:rPr>
              <a:t>https://blog.paperspace.com/image-super-resolution/</a:t>
            </a:r>
            <a:endParaRPr sz="700">
              <a:solidFill>
                <a:srgbClr val="595959"/>
              </a:solidFill>
              <a:highlight>
                <a:schemeClr val="lt1"/>
              </a:highlight>
              <a:latin typeface="Montserrat"/>
              <a:ea typeface="Montserrat"/>
              <a:cs typeface="Montserrat"/>
              <a:sym typeface="Montserrat"/>
            </a:endParaRPr>
          </a:p>
          <a:p>
            <a:pPr marL="457200" lvl="0" indent="-273050" algn="l" rtl="0">
              <a:lnSpc>
                <a:spcPct val="115000"/>
              </a:lnSpc>
              <a:spcBef>
                <a:spcPts val="0"/>
              </a:spcBef>
              <a:spcAft>
                <a:spcPts val="0"/>
              </a:spcAft>
              <a:buClr>
                <a:srgbClr val="595959"/>
              </a:buClr>
              <a:buSzPts val="700"/>
              <a:buFont typeface="Montserrat"/>
              <a:buChar char="●"/>
            </a:pPr>
            <a:r>
              <a:rPr lang="en" sz="700" u="sng">
                <a:solidFill>
                  <a:schemeClr val="hlink"/>
                </a:solidFill>
                <a:latin typeface="Montserrat"/>
                <a:ea typeface="Montserrat"/>
                <a:cs typeface="Montserrat"/>
                <a:sym typeface="Montserrat"/>
                <a:hlinkClick r:id="rId9"/>
              </a:rPr>
              <a:t>SRGAN_Paper.pdf - Google Drive</a:t>
            </a:r>
            <a:endParaRPr sz="700">
              <a:solidFill>
                <a:srgbClr val="595959"/>
              </a:solidFill>
              <a:highlight>
                <a:schemeClr val="lt1"/>
              </a:highlight>
              <a:latin typeface="Montserrat"/>
              <a:ea typeface="Montserrat"/>
              <a:cs typeface="Montserrat"/>
              <a:sym typeface="Montserrat"/>
            </a:endParaRPr>
          </a:p>
          <a:p>
            <a:pPr marL="0" lvl="0" indent="0" algn="l" rtl="0">
              <a:lnSpc>
                <a:spcPct val="115000"/>
              </a:lnSpc>
              <a:spcBef>
                <a:spcPts val="1600"/>
              </a:spcBef>
              <a:spcAft>
                <a:spcPts val="0"/>
              </a:spcAft>
              <a:buNone/>
            </a:pPr>
            <a:endParaRPr sz="700">
              <a:solidFill>
                <a:srgbClr val="595959"/>
              </a:solidFill>
              <a:latin typeface="Montserrat"/>
              <a:ea typeface="Montserrat"/>
              <a:cs typeface="Montserrat"/>
              <a:sym typeface="Montserrat"/>
            </a:endParaRPr>
          </a:p>
          <a:p>
            <a:pPr marL="0" lvl="0" indent="0" algn="l" rtl="0">
              <a:lnSpc>
                <a:spcPct val="115000"/>
              </a:lnSpc>
              <a:spcBef>
                <a:spcPts val="1600"/>
              </a:spcBef>
              <a:spcAft>
                <a:spcPts val="1600"/>
              </a:spcAft>
              <a:buNone/>
            </a:pPr>
            <a:endParaRPr sz="700">
              <a:solidFill>
                <a:srgbClr val="595959"/>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71"/>
          <p:cNvPicPr preferRelativeResize="0"/>
          <p:nvPr/>
        </p:nvPicPr>
        <p:blipFill rotWithShape="1">
          <a:blip r:embed="rId3">
            <a:alphaModFix/>
          </a:blip>
          <a:srcRect l="48817"/>
          <a:stretch/>
        </p:blipFill>
        <p:spPr>
          <a:xfrm>
            <a:off x="5397125" y="399025"/>
            <a:ext cx="3336000" cy="4345200"/>
          </a:xfrm>
          <a:prstGeom prst="snip2DiagRect">
            <a:avLst>
              <a:gd name="adj1" fmla="val 0"/>
              <a:gd name="adj2" fmla="val 16667"/>
            </a:avLst>
          </a:prstGeom>
          <a:noFill/>
          <a:ln>
            <a:noFill/>
          </a:ln>
        </p:spPr>
      </p:pic>
      <p:sp>
        <p:nvSpPr>
          <p:cNvPr id="1902" name="Google Shape;1902;p71"/>
          <p:cNvSpPr txBox="1"/>
          <p:nvPr/>
        </p:nvSpPr>
        <p:spPr>
          <a:xfrm>
            <a:off x="889950" y="1345425"/>
            <a:ext cx="34548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500" b="1"/>
              <a:t>THANKS!</a:t>
            </a:r>
            <a:endParaRPr sz="5500" b="1"/>
          </a:p>
        </p:txBody>
      </p:sp>
      <p:sp>
        <p:nvSpPr>
          <p:cNvPr id="1903" name="Google Shape;1903;p71"/>
          <p:cNvSpPr txBox="1">
            <a:spLocks noGrp="1"/>
          </p:cNvSpPr>
          <p:nvPr>
            <p:ph type="subTitle" idx="4294967295"/>
          </p:nvPr>
        </p:nvSpPr>
        <p:spPr>
          <a:xfrm>
            <a:off x="1313800" y="2386825"/>
            <a:ext cx="2375700" cy="386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rPr>
              <a:t>Do you have any questions?</a:t>
            </a:r>
            <a:endParaRPr sz="13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34"/>
          <p:cNvSpPr txBox="1">
            <a:spLocks noGrp="1"/>
          </p:cNvSpPr>
          <p:nvPr>
            <p:ph type="title"/>
          </p:nvPr>
        </p:nvSpPr>
        <p:spPr>
          <a:xfrm>
            <a:off x="4476800" y="1170375"/>
            <a:ext cx="4288500" cy="61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t>Problem Domain</a:t>
            </a:r>
            <a:endParaRPr sz="3800"/>
          </a:p>
        </p:txBody>
      </p:sp>
      <p:sp>
        <p:nvSpPr>
          <p:cNvPr id="1403" name="Google Shape;1403;p34"/>
          <p:cNvSpPr txBox="1">
            <a:spLocks noGrp="1"/>
          </p:cNvSpPr>
          <p:nvPr>
            <p:ph type="subTitle" idx="1"/>
          </p:nvPr>
        </p:nvSpPr>
        <p:spPr>
          <a:xfrm>
            <a:off x="4125525" y="1735925"/>
            <a:ext cx="4757700" cy="28680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Super-resolution is a task concerned with upscaling images from low-resolution sizes  such as 64 x 64, into high-resolution sizes  such as 256 x 256.</a:t>
            </a:r>
            <a:endParaRPr/>
          </a:p>
          <a:p>
            <a:pPr marL="457200" lvl="0" indent="-361950" algn="l" rtl="0">
              <a:spcBef>
                <a:spcPts val="0"/>
              </a:spcBef>
              <a:spcAft>
                <a:spcPts val="0"/>
              </a:spcAft>
              <a:buSzPts val="2100"/>
              <a:buChar char="●"/>
            </a:pPr>
            <a:r>
              <a:rPr lang="en"/>
              <a:t>One solution to super-resolution is to train a Deep Convolutional Network that takes in data where the input is a Low-Resolution Patch and  the labeled output is a High-Resolution Patch.</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04" name="Google Shape;1404;p34"/>
          <p:cNvPicPr preferRelativeResize="0"/>
          <p:nvPr/>
        </p:nvPicPr>
        <p:blipFill rotWithShape="1">
          <a:blip r:embed="rId3">
            <a:alphaModFix/>
          </a:blip>
          <a:srcRect l="32053" t="1835" r="12151"/>
          <a:stretch/>
        </p:blipFill>
        <p:spPr>
          <a:xfrm>
            <a:off x="586675" y="539700"/>
            <a:ext cx="3460800" cy="4064100"/>
          </a:xfrm>
          <a:prstGeom prst="snip2DiagRect">
            <a:avLst>
              <a:gd name="adj1" fmla="val 0"/>
              <a:gd name="adj2" fmla="val 10653"/>
            </a:avLst>
          </a:prstGeom>
          <a:noFill/>
          <a:ln>
            <a:noFill/>
          </a:ln>
        </p:spPr>
      </p:pic>
      <p:grpSp>
        <p:nvGrpSpPr>
          <p:cNvPr id="1405" name="Google Shape;1405;p34"/>
          <p:cNvGrpSpPr/>
          <p:nvPr/>
        </p:nvGrpSpPr>
        <p:grpSpPr>
          <a:xfrm>
            <a:off x="572823" y="547894"/>
            <a:ext cx="281155" cy="281594"/>
            <a:chOff x="1300150" y="626450"/>
            <a:chExt cx="739299" cy="740647"/>
          </a:xfrm>
        </p:grpSpPr>
        <p:sp>
          <p:nvSpPr>
            <p:cNvPr id="1406" name="Google Shape;1406;p34"/>
            <p:cNvSpPr/>
            <p:nvPr/>
          </p:nvSpPr>
          <p:spPr>
            <a:xfrm>
              <a:off x="1300150"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1407" name="Google Shape;1407;p34"/>
            <p:cNvSpPr/>
            <p:nvPr/>
          </p:nvSpPr>
          <p:spPr>
            <a:xfrm rot="5400000">
              <a:off x="1866246" y="626450"/>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1408" name="Google Shape;1408;p34"/>
            <p:cNvSpPr/>
            <p:nvPr/>
          </p:nvSpPr>
          <p:spPr>
            <a:xfrm rot="10800000">
              <a:off x="1866684"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sp>
          <p:nvSpPr>
            <p:cNvPr id="1409" name="Google Shape;1409;p34"/>
            <p:cNvSpPr/>
            <p:nvPr/>
          </p:nvSpPr>
          <p:spPr>
            <a:xfrm rot="-5400000">
              <a:off x="1300587" y="1193457"/>
              <a:ext cx="172765" cy="173640"/>
            </a:xfrm>
            <a:custGeom>
              <a:avLst/>
              <a:gdLst/>
              <a:ahLst/>
              <a:cxnLst/>
              <a:rect l="l" t="t" r="r" b="b"/>
              <a:pathLst>
                <a:path w="13824" h="13894" extrusionOk="0">
                  <a:moveTo>
                    <a:pt x="0" y="13894"/>
                  </a:moveTo>
                  <a:lnTo>
                    <a:pt x="0" y="0"/>
                  </a:lnTo>
                  <a:lnTo>
                    <a:pt x="13824" y="0"/>
                  </a:lnTo>
                </a:path>
              </a:pathLst>
            </a:custGeom>
            <a:noFill/>
            <a:ln w="9525" cap="flat" cmpd="sng">
              <a:solidFill>
                <a:schemeClr val="dk2"/>
              </a:solidFill>
              <a:prstDash val="solid"/>
              <a:round/>
              <a:headEnd type="none" w="med" len="med"/>
              <a:tailEnd type="none" w="med" len="med"/>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35"/>
          <p:cNvSpPr txBox="1">
            <a:spLocks noGrp="1"/>
          </p:cNvSpPr>
          <p:nvPr>
            <p:ph type="title"/>
          </p:nvPr>
        </p:nvSpPr>
        <p:spPr>
          <a:xfrm>
            <a:off x="758775" y="2926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Datasets</a:t>
            </a:r>
            <a:endParaRPr/>
          </a:p>
        </p:txBody>
      </p:sp>
      <p:sp>
        <p:nvSpPr>
          <p:cNvPr id="1415" name="Google Shape;1415;p35"/>
          <p:cNvSpPr txBox="1">
            <a:spLocks noGrp="1"/>
          </p:cNvSpPr>
          <p:nvPr>
            <p:ph type="title" idx="2"/>
          </p:nvPr>
        </p:nvSpPr>
        <p:spPr>
          <a:xfrm>
            <a:off x="3467862" y="2054175"/>
            <a:ext cx="2208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Flickr2K</a:t>
            </a:r>
            <a:endParaRPr/>
          </a:p>
        </p:txBody>
      </p:sp>
      <p:sp>
        <p:nvSpPr>
          <p:cNvPr id="1416" name="Google Shape;1416;p35"/>
          <p:cNvSpPr txBox="1">
            <a:spLocks noGrp="1"/>
          </p:cNvSpPr>
          <p:nvPr>
            <p:ph type="title" idx="3"/>
          </p:nvPr>
        </p:nvSpPr>
        <p:spPr>
          <a:xfrm>
            <a:off x="3467862" y="2522943"/>
            <a:ext cx="2208300" cy="64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2650 2K images from FLICKR</a:t>
            </a:r>
            <a:endParaRPr/>
          </a:p>
        </p:txBody>
      </p:sp>
      <p:sp>
        <p:nvSpPr>
          <p:cNvPr id="1417" name="Google Shape;1417;p35"/>
          <p:cNvSpPr txBox="1">
            <a:spLocks noGrp="1"/>
          </p:cNvSpPr>
          <p:nvPr>
            <p:ph type="title" idx="4"/>
          </p:nvPr>
        </p:nvSpPr>
        <p:spPr>
          <a:xfrm>
            <a:off x="718850" y="2054175"/>
            <a:ext cx="2208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DIV2K</a:t>
            </a:r>
            <a:endParaRPr/>
          </a:p>
        </p:txBody>
      </p:sp>
      <p:sp>
        <p:nvSpPr>
          <p:cNvPr id="1418" name="Google Shape;1418;p35"/>
          <p:cNvSpPr txBox="1">
            <a:spLocks noGrp="1"/>
          </p:cNvSpPr>
          <p:nvPr>
            <p:ph type="title" idx="5"/>
          </p:nvPr>
        </p:nvSpPr>
        <p:spPr>
          <a:xfrm>
            <a:off x="337775" y="2522975"/>
            <a:ext cx="2878200" cy="19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800 train, 100 validation, and 100 test. </a:t>
            </a:r>
            <a:endParaRPr/>
          </a:p>
          <a:p>
            <a:pPr marL="0" lvl="0" indent="0" algn="l" rtl="0">
              <a:spcBef>
                <a:spcPts val="0"/>
              </a:spcBef>
              <a:spcAft>
                <a:spcPts val="0"/>
              </a:spcAft>
              <a:buNone/>
            </a:pPr>
            <a:r>
              <a:rPr lang="en"/>
              <a:t>2K resolution images are provided, including both high and low resolution images with 2x, 3x, and 4x downscaling factors.</a:t>
            </a:r>
            <a:endParaRPr/>
          </a:p>
        </p:txBody>
      </p:sp>
      <p:sp>
        <p:nvSpPr>
          <p:cNvPr id="1419" name="Google Shape;1419;p35"/>
          <p:cNvSpPr txBox="1">
            <a:spLocks noGrp="1"/>
          </p:cNvSpPr>
          <p:nvPr>
            <p:ph type="title" idx="6"/>
          </p:nvPr>
        </p:nvSpPr>
        <p:spPr>
          <a:xfrm>
            <a:off x="6216875" y="2054175"/>
            <a:ext cx="2208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Other benchmark</a:t>
            </a:r>
            <a:endParaRPr/>
          </a:p>
        </p:txBody>
      </p:sp>
      <p:sp>
        <p:nvSpPr>
          <p:cNvPr id="1420" name="Google Shape;1420;p35"/>
          <p:cNvSpPr txBox="1">
            <a:spLocks noGrp="1"/>
          </p:cNvSpPr>
          <p:nvPr>
            <p:ph type="title" idx="7"/>
          </p:nvPr>
        </p:nvSpPr>
        <p:spPr>
          <a:xfrm>
            <a:off x="6216875" y="2522950"/>
            <a:ext cx="2472300" cy="64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Animal Faces ,Set5,Set14, BSD100, URBAN 100</a:t>
            </a:r>
            <a:endParaRPr/>
          </a:p>
          <a:p>
            <a:pPr marL="0" lvl="0" indent="0" algn="ctr" rtl="0">
              <a:spcBef>
                <a:spcPts val="0"/>
              </a:spcBef>
              <a:spcAft>
                <a:spcPts val="0"/>
              </a:spcAft>
              <a:buNone/>
            </a:pPr>
            <a:endParaRPr/>
          </a:p>
        </p:txBody>
      </p:sp>
      <p:sp>
        <p:nvSpPr>
          <p:cNvPr id="1421" name="Google Shape;1421;p35"/>
          <p:cNvSpPr/>
          <p:nvPr/>
        </p:nvSpPr>
        <p:spPr>
          <a:xfrm rot="8619804">
            <a:off x="682947" y="537058"/>
            <a:ext cx="4200" cy="14736"/>
          </a:xfrm>
          <a:custGeom>
            <a:avLst/>
            <a:gdLst/>
            <a:ahLst/>
            <a:cxnLst/>
            <a:rect l="l" t="t" r="r" b="b"/>
            <a:pathLst>
              <a:path w="112" h="393" extrusionOk="0">
                <a:moveTo>
                  <a:pt x="20" y="0"/>
                </a:moveTo>
                <a:cubicBezTo>
                  <a:pt x="8" y="0"/>
                  <a:pt x="1" y="47"/>
                  <a:pt x="5" y="183"/>
                </a:cubicBezTo>
                <a:cubicBezTo>
                  <a:pt x="7" y="120"/>
                  <a:pt x="11" y="96"/>
                  <a:pt x="17" y="96"/>
                </a:cubicBezTo>
                <a:cubicBezTo>
                  <a:pt x="38" y="96"/>
                  <a:pt x="78" y="393"/>
                  <a:pt x="98" y="393"/>
                </a:cubicBezTo>
                <a:cubicBezTo>
                  <a:pt x="106" y="393"/>
                  <a:pt x="112" y="347"/>
                  <a:pt x="112" y="219"/>
                </a:cubicBezTo>
                <a:lnTo>
                  <a:pt x="112" y="219"/>
                </a:lnTo>
                <a:cubicBezTo>
                  <a:pt x="111" y="221"/>
                  <a:pt x="110" y="222"/>
                  <a:pt x="110" y="222"/>
                </a:cubicBezTo>
                <a:cubicBezTo>
                  <a:pt x="97" y="222"/>
                  <a:pt x="47" y="0"/>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rot="8619804">
            <a:off x="576127" y="608182"/>
            <a:ext cx="487" cy="675"/>
          </a:xfrm>
          <a:custGeom>
            <a:avLst/>
            <a:gdLst/>
            <a:ahLst/>
            <a:cxnLst/>
            <a:rect l="l" t="t" r="r" b="b"/>
            <a:pathLst>
              <a:path w="13" h="18" extrusionOk="0">
                <a:moveTo>
                  <a:pt x="1" y="0"/>
                </a:moveTo>
                <a:cubicBezTo>
                  <a:pt x="1" y="9"/>
                  <a:pt x="7" y="17"/>
                  <a:pt x="10" y="17"/>
                </a:cubicBezTo>
                <a:cubicBezTo>
                  <a:pt x="12" y="17"/>
                  <a:pt x="13" y="16"/>
                  <a:pt x="13" y="12"/>
                </a:cubicBezTo>
                <a:cubicBezTo>
                  <a:pt x="13" y="12"/>
                  <a:pt x="13"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rot="8619804">
            <a:off x="572772" y="599222"/>
            <a:ext cx="487" cy="487"/>
          </a:xfrm>
          <a:custGeom>
            <a:avLst/>
            <a:gdLst/>
            <a:ahLst/>
            <a:cxnLst/>
            <a:rect l="l" t="t" r="r" b="b"/>
            <a:pathLst>
              <a:path w="13" h="13" extrusionOk="0">
                <a:moveTo>
                  <a:pt x="12" y="0"/>
                </a:moveTo>
                <a:cubicBezTo>
                  <a:pt x="12" y="0"/>
                  <a:pt x="0" y="12"/>
                  <a:pt x="12" y="12"/>
                </a:cubicBezTo>
                <a:lnTo>
                  <a:pt x="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rot="8619804">
            <a:off x="565043" y="583474"/>
            <a:ext cx="37" cy="487"/>
          </a:xfrm>
          <a:custGeom>
            <a:avLst/>
            <a:gdLst/>
            <a:ahLst/>
            <a:cxnLst/>
            <a:rect l="l" t="t" r="r" b="b"/>
            <a:pathLst>
              <a:path w="1" h="13" extrusionOk="0">
                <a:moveTo>
                  <a:pt x="1" y="13"/>
                </a:moveTo>
                <a:lnTo>
                  <a:pt x="1" y="13"/>
                </a:lnTo>
                <a:cubicBezTo>
                  <a:pt x="1" y="1"/>
                  <a:pt x="1" y="13"/>
                  <a:pt x="1" y="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rot="8619804">
            <a:off x="500108" y="447772"/>
            <a:ext cx="4500" cy="1987"/>
          </a:xfrm>
          <a:custGeom>
            <a:avLst/>
            <a:gdLst/>
            <a:ahLst/>
            <a:cxnLst/>
            <a:rect l="l" t="t" r="r" b="b"/>
            <a:pathLst>
              <a:path w="120" h="53" extrusionOk="0">
                <a:moveTo>
                  <a:pt x="33" y="0"/>
                </a:moveTo>
                <a:cubicBezTo>
                  <a:pt x="19" y="0"/>
                  <a:pt x="8" y="6"/>
                  <a:pt x="1" y="24"/>
                </a:cubicBezTo>
                <a:cubicBezTo>
                  <a:pt x="8" y="16"/>
                  <a:pt x="15" y="13"/>
                  <a:pt x="21" y="13"/>
                </a:cubicBezTo>
                <a:cubicBezTo>
                  <a:pt x="44" y="13"/>
                  <a:pt x="58" y="53"/>
                  <a:pt x="82" y="53"/>
                </a:cubicBezTo>
                <a:cubicBezTo>
                  <a:pt x="93" y="53"/>
                  <a:pt x="105" y="45"/>
                  <a:pt x="120" y="24"/>
                </a:cubicBezTo>
                <a:lnTo>
                  <a:pt x="120" y="24"/>
                </a:lnTo>
                <a:cubicBezTo>
                  <a:pt x="118" y="25"/>
                  <a:pt x="116" y="25"/>
                  <a:pt x="113" y="25"/>
                </a:cubicBezTo>
                <a:cubicBezTo>
                  <a:pt x="94" y="25"/>
                  <a:pt x="60" y="0"/>
                  <a:pt x="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rot="8619804">
            <a:off x="522207" y="535435"/>
            <a:ext cx="937" cy="937"/>
          </a:xfrm>
          <a:custGeom>
            <a:avLst/>
            <a:gdLst/>
            <a:ahLst/>
            <a:cxnLst/>
            <a:rect l="l" t="t" r="r" b="b"/>
            <a:pathLst>
              <a:path w="25" h="25" extrusionOk="0">
                <a:moveTo>
                  <a:pt x="25" y="0"/>
                </a:moveTo>
                <a:lnTo>
                  <a:pt x="1" y="24"/>
                </a:lnTo>
                <a:cubicBezTo>
                  <a:pt x="13" y="24"/>
                  <a:pt x="25" y="12"/>
                  <a:pt x="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p:cNvSpPr/>
          <p:nvPr/>
        </p:nvSpPr>
        <p:spPr>
          <a:xfrm rot="8619804">
            <a:off x="506450" y="550492"/>
            <a:ext cx="1350" cy="3150"/>
          </a:xfrm>
          <a:custGeom>
            <a:avLst/>
            <a:gdLst/>
            <a:ahLst/>
            <a:cxnLst/>
            <a:rect l="l" t="t" r="r" b="b"/>
            <a:pathLst>
              <a:path w="36" h="84" extrusionOk="0">
                <a:moveTo>
                  <a:pt x="36" y="0"/>
                </a:moveTo>
                <a:cubicBezTo>
                  <a:pt x="24" y="36"/>
                  <a:pt x="12" y="60"/>
                  <a:pt x="0" y="84"/>
                </a:cubicBezTo>
                <a:cubicBezTo>
                  <a:pt x="12" y="60"/>
                  <a:pt x="24" y="36"/>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p:cNvSpPr/>
          <p:nvPr/>
        </p:nvSpPr>
        <p:spPr>
          <a:xfrm rot="8619804">
            <a:off x="504916" y="540319"/>
            <a:ext cx="2737" cy="900"/>
          </a:xfrm>
          <a:custGeom>
            <a:avLst/>
            <a:gdLst/>
            <a:ahLst/>
            <a:cxnLst/>
            <a:rect l="l" t="t" r="r" b="b"/>
            <a:pathLst>
              <a:path w="73" h="24" extrusionOk="0">
                <a:moveTo>
                  <a:pt x="72" y="0"/>
                </a:moveTo>
                <a:cubicBezTo>
                  <a:pt x="36" y="0"/>
                  <a:pt x="1" y="0"/>
                  <a:pt x="24" y="24"/>
                </a:cubicBezTo>
                <a:lnTo>
                  <a:pt x="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p:cNvSpPr/>
          <p:nvPr/>
        </p:nvSpPr>
        <p:spPr>
          <a:xfrm rot="8619804">
            <a:off x="415322" y="373090"/>
            <a:ext cx="487" cy="487"/>
          </a:xfrm>
          <a:custGeom>
            <a:avLst/>
            <a:gdLst/>
            <a:ahLst/>
            <a:cxnLst/>
            <a:rect l="l" t="t" r="r" b="b"/>
            <a:pathLst>
              <a:path w="13" h="13" extrusionOk="0">
                <a:moveTo>
                  <a:pt x="1" y="1"/>
                </a:moveTo>
                <a:lnTo>
                  <a:pt x="13" y="12"/>
                </a:lnTo>
                <a:cubicBezTo>
                  <a:pt x="13" y="1"/>
                  <a:pt x="1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rot="8619804">
            <a:off x="542759" y="587559"/>
            <a:ext cx="487" cy="937"/>
          </a:xfrm>
          <a:custGeom>
            <a:avLst/>
            <a:gdLst/>
            <a:ahLst/>
            <a:cxnLst/>
            <a:rect l="l" t="t" r="r" b="b"/>
            <a:pathLst>
              <a:path w="13" h="25" extrusionOk="0">
                <a:moveTo>
                  <a:pt x="1" y="1"/>
                </a:moveTo>
                <a:cubicBezTo>
                  <a:pt x="13" y="25"/>
                  <a:pt x="1" y="1"/>
                  <a:pt x="1" y="1"/>
                </a:cubicBezTo>
                <a:cubicBezTo>
                  <a:pt x="1" y="1"/>
                  <a:pt x="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p:cNvSpPr/>
          <p:nvPr/>
        </p:nvSpPr>
        <p:spPr>
          <a:xfrm rot="8619804">
            <a:off x="570303" y="616359"/>
            <a:ext cx="1387" cy="1350"/>
          </a:xfrm>
          <a:custGeom>
            <a:avLst/>
            <a:gdLst/>
            <a:ahLst/>
            <a:cxnLst/>
            <a:rect l="l" t="t" r="r" b="b"/>
            <a:pathLst>
              <a:path w="37" h="36" extrusionOk="0">
                <a:moveTo>
                  <a:pt x="1" y="0"/>
                </a:moveTo>
                <a:cubicBezTo>
                  <a:pt x="13" y="12"/>
                  <a:pt x="25" y="24"/>
                  <a:pt x="37" y="36"/>
                </a:cubicBezTo>
                <a:cubicBezTo>
                  <a:pt x="37" y="12"/>
                  <a:pt x="37"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5"/>
          <p:cNvSpPr/>
          <p:nvPr/>
        </p:nvSpPr>
        <p:spPr>
          <a:xfrm rot="8619804">
            <a:off x="569424" y="614995"/>
            <a:ext cx="937" cy="1837"/>
          </a:xfrm>
          <a:custGeom>
            <a:avLst/>
            <a:gdLst/>
            <a:ahLst/>
            <a:cxnLst/>
            <a:rect l="l" t="t" r="r" b="b"/>
            <a:pathLst>
              <a:path w="25" h="49" extrusionOk="0">
                <a:moveTo>
                  <a:pt x="13" y="1"/>
                </a:moveTo>
                <a:cubicBezTo>
                  <a:pt x="1" y="13"/>
                  <a:pt x="1" y="37"/>
                  <a:pt x="13" y="49"/>
                </a:cubicBezTo>
                <a:cubicBezTo>
                  <a:pt x="25" y="37"/>
                  <a:pt x="25" y="13"/>
                  <a:pt x="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5"/>
          <p:cNvSpPr/>
          <p:nvPr/>
        </p:nvSpPr>
        <p:spPr>
          <a:xfrm rot="8619804">
            <a:off x="595616" y="636846"/>
            <a:ext cx="1837" cy="450"/>
          </a:xfrm>
          <a:custGeom>
            <a:avLst/>
            <a:gdLst/>
            <a:ahLst/>
            <a:cxnLst/>
            <a:rect l="l" t="t" r="r" b="b"/>
            <a:pathLst>
              <a:path w="49" h="12" extrusionOk="0">
                <a:moveTo>
                  <a:pt x="1" y="1"/>
                </a:moveTo>
                <a:cubicBezTo>
                  <a:pt x="1" y="9"/>
                  <a:pt x="2" y="11"/>
                  <a:pt x="5" y="11"/>
                </a:cubicBezTo>
                <a:cubicBezTo>
                  <a:pt x="11" y="11"/>
                  <a:pt x="25" y="1"/>
                  <a:pt x="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5"/>
          <p:cNvSpPr/>
          <p:nvPr/>
        </p:nvSpPr>
        <p:spPr>
          <a:xfrm rot="8619804">
            <a:off x="579221" y="633369"/>
            <a:ext cx="2250" cy="1800"/>
          </a:xfrm>
          <a:custGeom>
            <a:avLst/>
            <a:gdLst/>
            <a:ahLst/>
            <a:cxnLst/>
            <a:rect l="l" t="t" r="r" b="b"/>
            <a:pathLst>
              <a:path w="60" h="48" extrusionOk="0">
                <a:moveTo>
                  <a:pt x="0" y="0"/>
                </a:moveTo>
                <a:lnTo>
                  <a:pt x="12" y="48"/>
                </a:lnTo>
                <a:cubicBezTo>
                  <a:pt x="60" y="24"/>
                  <a:pt x="36" y="24"/>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5"/>
          <p:cNvSpPr/>
          <p:nvPr/>
        </p:nvSpPr>
        <p:spPr>
          <a:xfrm rot="8619804">
            <a:off x="587421" y="617478"/>
            <a:ext cx="487" cy="2287"/>
          </a:xfrm>
          <a:custGeom>
            <a:avLst/>
            <a:gdLst/>
            <a:ahLst/>
            <a:cxnLst/>
            <a:rect l="l" t="t" r="r" b="b"/>
            <a:pathLst>
              <a:path w="13" h="61" extrusionOk="0">
                <a:moveTo>
                  <a:pt x="0" y="1"/>
                </a:moveTo>
                <a:lnTo>
                  <a:pt x="0" y="24"/>
                </a:lnTo>
                <a:lnTo>
                  <a:pt x="12" y="60"/>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rot="8619804">
            <a:off x="522754" y="537955"/>
            <a:ext cx="2287" cy="1500"/>
          </a:xfrm>
          <a:custGeom>
            <a:avLst/>
            <a:gdLst/>
            <a:ahLst/>
            <a:cxnLst/>
            <a:rect l="l" t="t" r="r" b="b"/>
            <a:pathLst>
              <a:path w="61" h="40" extrusionOk="0">
                <a:moveTo>
                  <a:pt x="14" y="1"/>
                </a:moveTo>
                <a:cubicBezTo>
                  <a:pt x="6" y="1"/>
                  <a:pt x="1" y="5"/>
                  <a:pt x="1" y="16"/>
                </a:cubicBezTo>
                <a:lnTo>
                  <a:pt x="60" y="40"/>
                </a:lnTo>
                <a:cubicBezTo>
                  <a:pt x="60" y="23"/>
                  <a:pt x="31"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rot="8619804">
            <a:off x="517421" y="488052"/>
            <a:ext cx="2700" cy="2250"/>
          </a:xfrm>
          <a:custGeom>
            <a:avLst/>
            <a:gdLst/>
            <a:ahLst/>
            <a:cxnLst/>
            <a:rect l="l" t="t" r="r" b="b"/>
            <a:pathLst>
              <a:path w="72" h="60" extrusionOk="0">
                <a:moveTo>
                  <a:pt x="72" y="0"/>
                </a:moveTo>
                <a:cubicBezTo>
                  <a:pt x="36" y="0"/>
                  <a:pt x="0" y="24"/>
                  <a:pt x="12" y="60"/>
                </a:cubicBezTo>
                <a:cubicBezTo>
                  <a:pt x="36" y="36"/>
                  <a:pt x="72" y="24"/>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rot="8619804">
            <a:off x="438886" y="372105"/>
            <a:ext cx="487" cy="1725"/>
          </a:xfrm>
          <a:custGeom>
            <a:avLst/>
            <a:gdLst/>
            <a:ahLst/>
            <a:cxnLst/>
            <a:rect l="l" t="t" r="r" b="b"/>
            <a:pathLst>
              <a:path w="13" h="46" extrusionOk="0">
                <a:moveTo>
                  <a:pt x="1" y="1"/>
                </a:moveTo>
                <a:cubicBezTo>
                  <a:pt x="1" y="1"/>
                  <a:pt x="1" y="46"/>
                  <a:pt x="6" y="46"/>
                </a:cubicBezTo>
                <a:cubicBezTo>
                  <a:pt x="7" y="46"/>
                  <a:pt x="10" y="40"/>
                  <a:pt x="13" y="24"/>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35"/>
          <p:cNvGrpSpPr/>
          <p:nvPr/>
        </p:nvGrpSpPr>
        <p:grpSpPr>
          <a:xfrm>
            <a:off x="1710781" y="1431762"/>
            <a:ext cx="224289" cy="436121"/>
            <a:chOff x="4122225" y="1466975"/>
            <a:chExt cx="151250" cy="294100"/>
          </a:xfrm>
        </p:grpSpPr>
        <p:sp>
          <p:nvSpPr>
            <p:cNvPr id="1440" name="Google Shape;1440;p35"/>
            <p:cNvSpPr/>
            <p:nvPr/>
          </p:nvSpPr>
          <p:spPr>
            <a:xfrm>
              <a:off x="4170150" y="1497900"/>
              <a:ext cx="55100" cy="52775"/>
            </a:xfrm>
            <a:custGeom>
              <a:avLst/>
              <a:gdLst/>
              <a:ahLst/>
              <a:cxnLst/>
              <a:rect l="l" t="t" r="r" b="b"/>
              <a:pathLst>
                <a:path w="2204" h="2111" extrusionOk="0">
                  <a:moveTo>
                    <a:pt x="1098" y="475"/>
                  </a:moveTo>
                  <a:cubicBezTo>
                    <a:pt x="1252" y="475"/>
                    <a:pt x="1409" y="535"/>
                    <a:pt x="1525" y="657"/>
                  </a:cubicBezTo>
                  <a:cubicBezTo>
                    <a:pt x="1763" y="919"/>
                    <a:pt x="1715" y="1347"/>
                    <a:pt x="1406" y="1538"/>
                  </a:cubicBezTo>
                  <a:cubicBezTo>
                    <a:pt x="1310" y="1597"/>
                    <a:pt x="1203" y="1621"/>
                    <a:pt x="1108" y="1621"/>
                  </a:cubicBezTo>
                  <a:cubicBezTo>
                    <a:pt x="739" y="1621"/>
                    <a:pt x="465" y="1300"/>
                    <a:pt x="536" y="942"/>
                  </a:cubicBezTo>
                  <a:cubicBezTo>
                    <a:pt x="548" y="859"/>
                    <a:pt x="584" y="788"/>
                    <a:pt x="632" y="716"/>
                  </a:cubicBezTo>
                  <a:cubicBezTo>
                    <a:pt x="740" y="556"/>
                    <a:pt x="918" y="475"/>
                    <a:pt x="1098" y="475"/>
                  </a:cubicBezTo>
                  <a:close/>
                  <a:moveTo>
                    <a:pt x="1064" y="1"/>
                  </a:moveTo>
                  <a:cubicBezTo>
                    <a:pt x="477" y="1"/>
                    <a:pt x="1" y="469"/>
                    <a:pt x="1" y="1050"/>
                  </a:cubicBezTo>
                  <a:cubicBezTo>
                    <a:pt x="1" y="1642"/>
                    <a:pt x="477" y="2110"/>
                    <a:pt x="1064" y="2110"/>
                  </a:cubicBezTo>
                  <a:cubicBezTo>
                    <a:pt x="1079" y="2110"/>
                    <a:pt x="1093" y="2110"/>
                    <a:pt x="1108" y="2109"/>
                  </a:cubicBezTo>
                  <a:cubicBezTo>
                    <a:pt x="1122" y="2110"/>
                    <a:pt x="1136" y="2110"/>
                    <a:pt x="1151" y="2110"/>
                  </a:cubicBezTo>
                  <a:cubicBezTo>
                    <a:pt x="1727" y="2110"/>
                    <a:pt x="2203" y="1642"/>
                    <a:pt x="2203" y="1050"/>
                  </a:cubicBezTo>
                  <a:cubicBezTo>
                    <a:pt x="2203" y="469"/>
                    <a:pt x="1727" y="1"/>
                    <a:pt x="1151" y="1"/>
                  </a:cubicBezTo>
                  <a:cubicBezTo>
                    <a:pt x="1136" y="1"/>
                    <a:pt x="1122" y="1"/>
                    <a:pt x="1108" y="2"/>
                  </a:cubicBezTo>
                  <a:cubicBezTo>
                    <a:pt x="1093" y="1"/>
                    <a:pt x="1079" y="1"/>
                    <a:pt x="1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a:off x="4155575" y="1608650"/>
              <a:ext cx="84850" cy="59575"/>
            </a:xfrm>
            <a:custGeom>
              <a:avLst/>
              <a:gdLst/>
              <a:ahLst/>
              <a:cxnLst/>
              <a:rect l="l" t="t" r="r" b="b"/>
              <a:pathLst>
                <a:path w="3394" h="2383" extrusionOk="0">
                  <a:moveTo>
                    <a:pt x="2905" y="477"/>
                  </a:moveTo>
                  <a:lnTo>
                    <a:pt x="2905" y="1930"/>
                  </a:lnTo>
                  <a:lnTo>
                    <a:pt x="453" y="1930"/>
                  </a:lnTo>
                  <a:lnTo>
                    <a:pt x="453" y="477"/>
                  </a:lnTo>
                  <a:close/>
                  <a:moveTo>
                    <a:pt x="2962" y="0"/>
                  </a:moveTo>
                  <a:cubicBezTo>
                    <a:pt x="2955" y="0"/>
                    <a:pt x="2948" y="1"/>
                    <a:pt x="2941" y="1"/>
                  </a:cubicBezTo>
                  <a:lnTo>
                    <a:pt x="441" y="1"/>
                  </a:lnTo>
                  <a:cubicBezTo>
                    <a:pt x="203" y="1"/>
                    <a:pt x="0" y="191"/>
                    <a:pt x="0" y="441"/>
                  </a:cubicBezTo>
                  <a:lnTo>
                    <a:pt x="0" y="1942"/>
                  </a:lnTo>
                  <a:cubicBezTo>
                    <a:pt x="0" y="2180"/>
                    <a:pt x="203" y="2382"/>
                    <a:pt x="441" y="2382"/>
                  </a:cubicBezTo>
                  <a:lnTo>
                    <a:pt x="2941" y="2382"/>
                  </a:lnTo>
                  <a:cubicBezTo>
                    <a:pt x="3191" y="2382"/>
                    <a:pt x="3393" y="2180"/>
                    <a:pt x="3393" y="1942"/>
                  </a:cubicBezTo>
                  <a:lnTo>
                    <a:pt x="3393" y="441"/>
                  </a:lnTo>
                  <a:cubicBezTo>
                    <a:pt x="3393" y="198"/>
                    <a:pt x="3202" y="0"/>
                    <a:pt x="2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a:off x="4219850" y="1729800"/>
              <a:ext cx="16400" cy="12225"/>
            </a:xfrm>
            <a:custGeom>
              <a:avLst/>
              <a:gdLst/>
              <a:ahLst/>
              <a:cxnLst/>
              <a:rect l="l" t="t" r="r" b="b"/>
              <a:pathLst>
                <a:path w="656" h="489" extrusionOk="0">
                  <a:moveTo>
                    <a:pt x="346" y="1"/>
                  </a:moveTo>
                  <a:lnTo>
                    <a:pt x="263" y="25"/>
                  </a:lnTo>
                  <a:cubicBezTo>
                    <a:pt x="255" y="24"/>
                    <a:pt x="247" y="23"/>
                    <a:pt x="239" y="23"/>
                  </a:cubicBezTo>
                  <a:cubicBezTo>
                    <a:pt x="152" y="23"/>
                    <a:pt x="70" y="80"/>
                    <a:pt x="49" y="167"/>
                  </a:cubicBezTo>
                  <a:cubicBezTo>
                    <a:pt x="1" y="310"/>
                    <a:pt x="108" y="465"/>
                    <a:pt x="263" y="465"/>
                  </a:cubicBezTo>
                  <a:lnTo>
                    <a:pt x="358" y="489"/>
                  </a:lnTo>
                  <a:cubicBezTo>
                    <a:pt x="453" y="489"/>
                    <a:pt x="537" y="441"/>
                    <a:pt x="572" y="358"/>
                  </a:cubicBezTo>
                  <a:cubicBezTo>
                    <a:pt x="656" y="191"/>
                    <a:pt x="537"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5"/>
            <p:cNvSpPr/>
            <p:nvPr/>
          </p:nvSpPr>
          <p:spPr>
            <a:xfrm>
              <a:off x="4160025" y="1729800"/>
              <a:ext cx="56575" cy="12225"/>
            </a:xfrm>
            <a:custGeom>
              <a:avLst/>
              <a:gdLst/>
              <a:ahLst/>
              <a:cxnLst/>
              <a:rect l="l" t="t" r="r" b="b"/>
              <a:pathLst>
                <a:path w="2263" h="489" extrusionOk="0">
                  <a:moveTo>
                    <a:pt x="1965" y="1"/>
                  </a:moveTo>
                  <a:lnTo>
                    <a:pt x="263" y="25"/>
                  </a:lnTo>
                  <a:cubicBezTo>
                    <a:pt x="255" y="24"/>
                    <a:pt x="247" y="23"/>
                    <a:pt x="239" y="23"/>
                  </a:cubicBezTo>
                  <a:cubicBezTo>
                    <a:pt x="154" y="23"/>
                    <a:pt x="81" y="80"/>
                    <a:pt x="48" y="167"/>
                  </a:cubicBezTo>
                  <a:cubicBezTo>
                    <a:pt x="1" y="310"/>
                    <a:pt x="108" y="465"/>
                    <a:pt x="263" y="465"/>
                  </a:cubicBezTo>
                  <a:lnTo>
                    <a:pt x="1977" y="489"/>
                  </a:lnTo>
                  <a:cubicBezTo>
                    <a:pt x="2072" y="489"/>
                    <a:pt x="2156" y="441"/>
                    <a:pt x="2192" y="358"/>
                  </a:cubicBezTo>
                  <a:cubicBezTo>
                    <a:pt x="2263" y="191"/>
                    <a:pt x="2144" y="1"/>
                    <a:pt x="1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5"/>
            <p:cNvSpPr/>
            <p:nvPr/>
          </p:nvSpPr>
          <p:spPr>
            <a:xfrm>
              <a:off x="4174925" y="1675925"/>
              <a:ext cx="45550" cy="45875"/>
            </a:xfrm>
            <a:custGeom>
              <a:avLst/>
              <a:gdLst/>
              <a:ahLst/>
              <a:cxnLst/>
              <a:rect l="l" t="t" r="r" b="b"/>
              <a:pathLst>
                <a:path w="1822" h="1835" extrusionOk="0">
                  <a:moveTo>
                    <a:pt x="903" y="479"/>
                  </a:moveTo>
                  <a:cubicBezTo>
                    <a:pt x="1128" y="479"/>
                    <a:pt x="1345" y="652"/>
                    <a:pt x="1345" y="918"/>
                  </a:cubicBezTo>
                  <a:cubicBezTo>
                    <a:pt x="1334" y="1144"/>
                    <a:pt x="1143" y="1334"/>
                    <a:pt x="917" y="1346"/>
                  </a:cubicBezTo>
                  <a:lnTo>
                    <a:pt x="905" y="1346"/>
                  </a:lnTo>
                  <a:cubicBezTo>
                    <a:pt x="524" y="1346"/>
                    <a:pt x="333" y="882"/>
                    <a:pt x="595" y="608"/>
                  </a:cubicBezTo>
                  <a:cubicBezTo>
                    <a:pt x="684" y="519"/>
                    <a:pt x="794" y="479"/>
                    <a:pt x="903" y="479"/>
                  </a:cubicBezTo>
                  <a:close/>
                  <a:moveTo>
                    <a:pt x="905" y="1"/>
                  </a:moveTo>
                  <a:cubicBezTo>
                    <a:pt x="405" y="1"/>
                    <a:pt x="0" y="417"/>
                    <a:pt x="0" y="918"/>
                  </a:cubicBezTo>
                  <a:cubicBezTo>
                    <a:pt x="0" y="1418"/>
                    <a:pt x="405" y="1834"/>
                    <a:pt x="905" y="1834"/>
                  </a:cubicBezTo>
                  <a:cubicBezTo>
                    <a:pt x="1417" y="1834"/>
                    <a:pt x="1822" y="1418"/>
                    <a:pt x="1822" y="918"/>
                  </a:cubicBezTo>
                  <a:cubicBezTo>
                    <a:pt x="1822" y="417"/>
                    <a:pt x="1417"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5"/>
            <p:cNvSpPr/>
            <p:nvPr/>
          </p:nvSpPr>
          <p:spPr>
            <a:xfrm>
              <a:off x="4122225" y="1466975"/>
              <a:ext cx="151250" cy="294100"/>
            </a:xfrm>
            <a:custGeom>
              <a:avLst/>
              <a:gdLst/>
              <a:ahLst/>
              <a:cxnLst/>
              <a:rect l="l" t="t" r="r" b="b"/>
              <a:pathLst>
                <a:path w="6050" h="11764" extrusionOk="0">
                  <a:moveTo>
                    <a:pt x="3039" y="478"/>
                  </a:moveTo>
                  <a:cubicBezTo>
                    <a:pt x="3476" y="478"/>
                    <a:pt x="3922" y="640"/>
                    <a:pt x="4287" y="1001"/>
                  </a:cubicBezTo>
                  <a:cubicBezTo>
                    <a:pt x="5418" y="2120"/>
                    <a:pt x="4620" y="4049"/>
                    <a:pt x="3025" y="4049"/>
                  </a:cubicBezTo>
                  <a:cubicBezTo>
                    <a:pt x="2049" y="4049"/>
                    <a:pt x="1251" y="3263"/>
                    <a:pt x="1239" y="2275"/>
                  </a:cubicBezTo>
                  <a:cubicBezTo>
                    <a:pt x="1239" y="1193"/>
                    <a:pt x="2119" y="478"/>
                    <a:pt x="3039" y="478"/>
                  </a:cubicBezTo>
                  <a:close/>
                  <a:moveTo>
                    <a:pt x="1929" y="4251"/>
                  </a:moveTo>
                  <a:cubicBezTo>
                    <a:pt x="2263" y="4442"/>
                    <a:pt x="2644" y="4537"/>
                    <a:pt x="3025" y="4537"/>
                  </a:cubicBezTo>
                  <a:cubicBezTo>
                    <a:pt x="3406" y="4537"/>
                    <a:pt x="3787" y="4442"/>
                    <a:pt x="4132" y="4263"/>
                  </a:cubicBezTo>
                  <a:lnTo>
                    <a:pt x="4132" y="4715"/>
                  </a:lnTo>
                  <a:lnTo>
                    <a:pt x="1929" y="4715"/>
                  </a:lnTo>
                  <a:lnTo>
                    <a:pt x="1929" y="4251"/>
                  </a:lnTo>
                  <a:close/>
                  <a:moveTo>
                    <a:pt x="4632" y="5204"/>
                  </a:moveTo>
                  <a:cubicBezTo>
                    <a:pt x="4847" y="5204"/>
                    <a:pt x="5025" y="5382"/>
                    <a:pt x="5025" y="5596"/>
                  </a:cubicBezTo>
                  <a:lnTo>
                    <a:pt x="5025" y="10895"/>
                  </a:lnTo>
                  <a:cubicBezTo>
                    <a:pt x="5025" y="11038"/>
                    <a:pt x="4942" y="11181"/>
                    <a:pt x="4811" y="11240"/>
                  </a:cubicBezTo>
                  <a:cubicBezTo>
                    <a:pt x="4763" y="11276"/>
                    <a:pt x="4692" y="11288"/>
                    <a:pt x="4632" y="11288"/>
                  </a:cubicBezTo>
                  <a:lnTo>
                    <a:pt x="1394" y="11288"/>
                  </a:lnTo>
                  <a:cubicBezTo>
                    <a:pt x="1179" y="11288"/>
                    <a:pt x="1001" y="11109"/>
                    <a:pt x="1001" y="10895"/>
                  </a:cubicBezTo>
                  <a:lnTo>
                    <a:pt x="1001" y="5596"/>
                  </a:lnTo>
                  <a:cubicBezTo>
                    <a:pt x="1001" y="5382"/>
                    <a:pt x="1179" y="5204"/>
                    <a:pt x="1394" y="5204"/>
                  </a:cubicBezTo>
                  <a:close/>
                  <a:moveTo>
                    <a:pt x="3025" y="1"/>
                  </a:moveTo>
                  <a:cubicBezTo>
                    <a:pt x="1013" y="1"/>
                    <a:pt x="1" y="2453"/>
                    <a:pt x="1429" y="3870"/>
                  </a:cubicBezTo>
                  <a:lnTo>
                    <a:pt x="1429" y="4715"/>
                  </a:lnTo>
                  <a:lnTo>
                    <a:pt x="1406" y="4715"/>
                  </a:lnTo>
                  <a:cubicBezTo>
                    <a:pt x="1191" y="4715"/>
                    <a:pt x="977" y="4787"/>
                    <a:pt x="810" y="4930"/>
                  </a:cubicBezTo>
                  <a:cubicBezTo>
                    <a:pt x="620" y="5096"/>
                    <a:pt x="513" y="5335"/>
                    <a:pt x="513" y="5585"/>
                  </a:cubicBezTo>
                  <a:lnTo>
                    <a:pt x="513" y="10895"/>
                  </a:lnTo>
                  <a:cubicBezTo>
                    <a:pt x="513" y="11371"/>
                    <a:pt x="906" y="11764"/>
                    <a:pt x="1382" y="11764"/>
                  </a:cubicBezTo>
                  <a:lnTo>
                    <a:pt x="4620" y="11764"/>
                  </a:lnTo>
                  <a:cubicBezTo>
                    <a:pt x="4858" y="11764"/>
                    <a:pt x="5073" y="11669"/>
                    <a:pt x="5239" y="11514"/>
                  </a:cubicBezTo>
                  <a:cubicBezTo>
                    <a:pt x="5406" y="11347"/>
                    <a:pt x="5501" y="11121"/>
                    <a:pt x="5489" y="10895"/>
                  </a:cubicBezTo>
                  <a:lnTo>
                    <a:pt x="5489" y="5596"/>
                  </a:lnTo>
                  <a:cubicBezTo>
                    <a:pt x="5489" y="5120"/>
                    <a:pt x="5108" y="4727"/>
                    <a:pt x="4632" y="4715"/>
                  </a:cubicBezTo>
                  <a:lnTo>
                    <a:pt x="4608" y="4715"/>
                  </a:lnTo>
                  <a:lnTo>
                    <a:pt x="4608" y="3882"/>
                  </a:lnTo>
                  <a:lnTo>
                    <a:pt x="4620" y="3870"/>
                  </a:lnTo>
                  <a:cubicBezTo>
                    <a:pt x="6049" y="2453"/>
                    <a:pt x="5049"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35"/>
          <p:cNvGrpSpPr/>
          <p:nvPr/>
        </p:nvGrpSpPr>
        <p:grpSpPr>
          <a:xfrm>
            <a:off x="7102721" y="1431829"/>
            <a:ext cx="436603" cy="436158"/>
            <a:chOff x="6908875" y="2922225"/>
            <a:chExt cx="294425" cy="294125"/>
          </a:xfrm>
        </p:grpSpPr>
        <p:sp>
          <p:nvSpPr>
            <p:cNvPr id="1447" name="Google Shape;1447;p35"/>
            <p:cNvSpPr/>
            <p:nvPr/>
          </p:nvSpPr>
          <p:spPr>
            <a:xfrm>
              <a:off x="6909175" y="2922225"/>
              <a:ext cx="92600" cy="91775"/>
            </a:xfrm>
            <a:custGeom>
              <a:avLst/>
              <a:gdLst/>
              <a:ahLst/>
              <a:cxnLst/>
              <a:rect l="l" t="t" r="r" b="b"/>
              <a:pathLst>
                <a:path w="3704" h="3671" extrusionOk="0">
                  <a:moveTo>
                    <a:pt x="239" y="0"/>
                  </a:moveTo>
                  <a:cubicBezTo>
                    <a:pt x="108" y="0"/>
                    <a:pt x="1" y="107"/>
                    <a:pt x="1" y="238"/>
                  </a:cubicBezTo>
                  <a:lnTo>
                    <a:pt x="1" y="3429"/>
                  </a:lnTo>
                  <a:cubicBezTo>
                    <a:pt x="1" y="3548"/>
                    <a:pt x="84" y="3643"/>
                    <a:pt x="203" y="3667"/>
                  </a:cubicBezTo>
                  <a:cubicBezTo>
                    <a:pt x="217" y="3669"/>
                    <a:pt x="230" y="3671"/>
                    <a:pt x="243" y="3671"/>
                  </a:cubicBezTo>
                  <a:cubicBezTo>
                    <a:pt x="372" y="3671"/>
                    <a:pt x="489" y="3569"/>
                    <a:pt x="489" y="3429"/>
                  </a:cubicBezTo>
                  <a:lnTo>
                    <a:pt x="489" y="488"/>
                  </a:lnTo>
                  <a:lnTo>
                    <a:pt x="3430" y="488"/>
                  </a:lnTo>
                  <a:cubicBezTo>
                    <a:pt x="3549" y="488"/>
                    <a:pt x="3656" y="393"/>
                    <a:pt x="3668" y="286"/>
                  </a:cubicBezTo>
                  <a:cubicBezTo>
                    <a:pt x="3704" y="131"/>
                    <a:pt x="3585" y="0"/>
                    <a:pt x="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5"/>
            <p:cNvSpPr/>
            <p:nvPr/>
          </p:nvSpPr>
          <p:spPr>
            <a:xfrm>
              <a:off x="7111000" y="3124550"/>
              <a:ext cx="92300" cy="91775"/>
            </a:xfrm>
            <a:custGeom>
              <a:avLst/>
              <a:gdLst/>
              <a:ahLst/>
              <a:cxnLst/>
              <a:rect l="l" t="t" r="r" b="b"/>
              <a:pathLst>
                <a:path w="3692" h="3671" extrusionOk="0">
                  <a:moveTo>
                    <a:pt x="3448" y="0"/>
                  </a:moveTo>
                  <a:cubicBezTo>
                    <a:pt x="3434" y="0"/>
                    <a:pt x="3420" y="1"/>
                    <a:pt x="3406" y="3"/>
                  </a:cubicBezTo>
                  <a:cubicBezTo>
                    <a:pt x="3298" y="27"/>
                    <a:pt x="3203" y="122"/>
                    <a:pt x="3215" y="253"/>
                  </a:cubicBezTo>
                  <a:lnTo>
                    <a:pt x="3215" y="3194"/>
                  </a:lnTo>
                  <a:lnTo>
                    <a:pt x="274" y="3194"/>
                  </a:lnTo>
                  <a:cubicBezTo>
                    <a:pt x="267" y="3194"/>
                    <a:pt x="259" y="3193"/>
                    <a:pt x="252" y="3193"/>
                  </a:cubicBezTo>
                  <a:cubicBezTo>
                    <a:pt x="133" y="3193"/>
                    <a:pt x="47" y="3284"/>
                    <a:pt x="24" y="3385"/>
                  </a:cubicBezTo>
                  <a:cubicBezTo>
                    <a:pt x="0" y="3539"/>
                    <a:pt x="107" y="3670"/>
                    <a:pt x="262" y="3670"/>
                  </a:cubicBezTo>
                  <a:lnTo>
                    <a:pt x="3453" y="3670"/>
                  </a:lnTo>
                  <a:cubicBezTo>
                    <a:pt x="3584" y="3670"/>
                    <a:pt x="3691" y="3563"/>
                    <a:pt x="3691" y="3432"/>
                  </a:cubicBezTo>
                  <a:lnTo>
                    <a:pt x="3691" y="241"/>
                  </a:lnTo>
                  <a:cubicBezTo>
                    <a:pt x="3691" y="101"/>
                    <a:pt x="3584" y="0"/>
                    <a:pt x="3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7133325" y="2922225"/>
              <a:ext cx="69975" cy="91775"/>
            </a:xfrm>
            <a:custGeom>
              <a:avLst/>
              <a:gdLst/>
              <a:ahLst/>
              <a:cxnLst/>
              <a:rect l="l" t="t" r="r" b="b"/>
              <a:pathLst>
                <a:path w="2799" h="3671" extrusionOk="0">
                  <a:moveTo>
                    <a:pt x="274" y="0"/>
                  </a:moveTo>
                  <a:cubicBezTo>
                    <a:pt x="143" y="0"/>
                    <a:pt x="48" y="83"/>
                    <a:pt x="24" y="203"/>
                  </a:cubicBezTo>
                  <a:cubicBezTo>
                    <a:pt x="0" y="345"/>
                    <a:pt x="107" y="476"/>
                    <a:pt x="262" y="488"/>
                  </a:cubicBezTo>
                  <a:lnTo>
                    <a:pt x="2322" y="488"/>
                  </a:lnTo>
                  <a:lnTo>
                    <a:pt x="2322" y="3429"/>
                  </a:lnTo>
                  <a:cubicBezTo>
                    <a:pt x="2322" y="3548"/>
                    <a:pt x="2405" y="3643"/>
                    <a:pt x="2524" y="3667"/>
                  </a:cubicBezTo>
                  <a:cubicBezTo>
                    <a:pt x="2538" y="3669"/>
                    <a:pt x="2551" y="3671"/>
                    <a:pt x="2564" y="3671"/>
                  </a:cubicBezTo>
                  <a:cubicBezTo>
                    <a:pt x="2691" y="3671"/>
                    <a:pt x="2798" y="3569"/>
                    <a:pt x="2798" y="3429"/>
                  </a:cubicBezTo>
                  <a:lnTo>
                    <a:pt x="2798" y="238"/>
                  </a:lnTo>
                  <a:cubicBezTo>
                    <a:pt x="2798" y="107"/>
                    <a:pt x="2691" y="0"/>
                    <a:pt x="2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5"/>
            <p:cNvSpPr/>
            <p:nvPr/>
          </p:nvSpPr>
          <p:spPr>
            <a:xfrm>
              <a:off x="7111300" y="2922225"/>
              <a:ext cx="15800" cy="12225"/>
            </a:xfrm>
            <a:custGeom>
              <a:avLst/>
              <a:gdLst/>
              <a:ahLst/>
              <a:cxnLst/>
              <a:rect l="l" t="t" r="r" b="b"/>
              <a:pathLst>
                <a:path w="632" h="489" extrusionOk="0">
                  <a:moveTo>
                    <a:pt x="262" y="0"/>
                  </a:moveTo>
                  <a:cubicBezTo>
                    <a:pt x="143" y="0"/>
                    <a:pt x="48" y="83"/>
                    <a:pt x="24" y="203"/>
                  </a:cubicBezTo>
                  <a:cubicBezTo>
                    <a:pt x="0" y="345"/>
                    <a:pt x="107" y="488"/>
                    <a:pt x="262" y="488"/>
                  </a:cubicBezTo>
                  <a:lnTo>
                    <a:pt x="357" y="488"/>
                  </a:lnTo>
                  <a:cubicBezTo>
                    <a:pt x="476" y="488"/>
                    <a:pt x="584" y="393"/>
                    <a:pt x="607" y="286"/>
                  </a:cubicBezTo>
                  <a:cubicBezTo>
                    <a:pt x="631" y="131"/>
                    <a:pt x="512" y="0"/>
                    <a:pt x="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p:nvPr/>
          </p:nvSpPr>
          <p:spPr>
            <a:xfrm>
              <a:off x="6908875" y="3124175"/>
              <a:ext cx="70250" cy="92175"/>
            </a:xfrm>
            <a:custGeom>
              <a:avLst/>
              <a:gdLst/>
              <a:ahLst/>
              <a:cxnLst/>
              <a:rect l="l" t="t" r="r" b="b"/>
              <a:pathLst>
                <a:path w="2810" h="3687" extrusionOk="0">
                  <a:moveTo>
                    <a:pt x="257" y="0"/>
                  </a:moveTo>
                  <a:cubicBezTo>
                    <a:pt x="129" y="0"/>
                    <a:pt x="1" y="90"/>
                    <a:pt x="13" y="268"/>
                  </a:cubicBezTo>
                  <a:lnTo>
                    <a:pt x="13" y="3447"/>
                  </a:lnTo>
                  <a:cubicBezTo>
                    <a:pt x="13" y="3583"/>
                    <a:pt x="109" y="3686"/>
                    <a:pt x="231" y="3686"/>
                  </a:cubicBezTo>
                  <a:cubicBezTo>
                    <a:pt x="238" y="3686"/>
                    <a:pt x="244" y="3686"/>
                    <a:pt x="251" y="3685"/>
                  </a:cubicBezTo>
                  <a:lnTo>
                    <a:pt x="2549" y="3685"/>
                  </a:lnTo>
                  <a:cubicBezTo>
                    <a:pt x="2555" y="3686"/>
                    <a:pt x="2561" y="3686"/>
                    <a:pt x="2567" y="3686"/>
                  </a:cubicBezTo>
                  <a:cubicBezTo>
                    <a:pt x="2712" y="3686"/>
                    <a:pt x="2810" y="3549"/>
                    <a:pt x="2787" y="3412"/>
                  </a:cubicBezTo>
                  <a:cubicBezTo>
                    <a:pt x="2763" y="3293"/>
                    <a:pt x="2668" y="3209"/>
                    <a:pt x="2549" y="3209"/>
                  </a:cubicBezTo>
                  <a:lnTo>
                    <a:pt x="501" y="3209"/>
                  </a:lnTo>
                  <a:lnTo>
                    <a:pt x="501" y="268"/>
                  </a:lnTo>
                  <a:cubicBezTo>
                    <a:pt x="513" y="90"/>
                    <a:pt x="385" y="0"/>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6985075" y="3204375"/>
              <a:ext cx="15800" cy="11950"/>
            </a:xfrm>
            <a:custGeom>
              <a:avLst/>
              <a:gdLst/>
              <a:ahLst/>
              <a:cxnLst/>
              <a:rect l="l" t="t" r="r" b="b"/>
              <a:pathLst>
                <a:path w="632" h="478" extrusionOk="0">
                  <a:moveTo>
                    <a:pt x="243" y="0"/>
                  </a:moveTo>
                  <a:cubicBezTo>
                    <a:pt x="133" y="0"/>
                    <a:pt x="47" y="91"/>
                    <a:pt x="25" y="192"/>
                  </a:cubicBezTo>
                  <a:cubicBezTo>
                    <a:pt x="1" y="346"/>
                    <a:pt x="108" y="477"/>
                    <a:pt x="263" y="477"/>
                  </a:cubicBezTo>
                  <a:lnTo>
                    <a:pt x="358" y="477"/>
                  </a:lnTo>
                  <a:cubicBezTo>
                    <a:pt x="489" y="477"/>
                    <a:pt x="584" y="394"/>
                    <a:pt x="608" y="275"/>
                  </a:cubicBezTo>
                  <a:cubicBezTo>
                    <a:pt x="632" y="132"/>
                    <a:pt x="525" y="1"/>
                    <a:pt x="370" y="1"/>
                  </a:cubicBezTo>
                  <a:lnTo>
                    <a:pt x="263" y="1"/>
                  </a:lnTo>
                  <a:cubicBezTo>
                    <a:pt x="256" y="1"/>
                    <a:pt x="249"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5"/>
            <p:cNvSpPr/>
            <p:nvPr/>
          </p:nvSpPr>
          <p:spPr>
            <a:xfrm>
              <a:off x="6951450" y="2991275"/>
              <a:ext cx="182775" cy="156350"/>
            </a:xfrm>
            <a:custGeom>
              <a:avLst/>
              <a:gdLst/>
              <a:ahLst/>
              <a:cxnLst/>
              <a:rect l="l" t="t" r="r" b="b"/>
              <a:pathLst>
                <a:path w="7311" h="6254" extrusionOk="0">
                  <a:moveTo>
                    <a:pt x="4166" y="470"/>
                  </a:moveTo>
                  <a:cubicBezTo>
                    <a:pt x="5521" y="470"/>
                    <a:pt x="6823" y="1525"/>
                    <a:pt x="6823" y="3120"/>
                  </a:cubicBezTo>
                  <a:cubicBezTo>
                    <a:pt x="6823" y="4572"/>
                    <a:pt x="5644" y="5763"/>
                    <a:pt x="4180" y="5763"/>
                  </a:cubicBezTo>
                  <a:cubicBezTo>
                    <a:pt x="1834" y="5763"/>
                    <a:pt x="655" y="2917"/>
                    <a:pt x="2322" y="1251"/>
                  </a:cubicBezTo>
                  <a:cubicBezTo>
                    <a:pt x="2858" y="711"/>
                    <a:pt x="3518" y="470"/>
                    <a:pt x="4166" y="470"/>
                  </a:cubicBezTo>
                  <a:close/>
                  <a:moveTo>
                    <a:pt x="4180" y="0"/>
                  </a:moveTo>
                  <a:cubicBezTo>
                    <a:pt x="1394" y="0"/>
                    <a:pt x="1" y="3370"/>
                    <a:pt x="1977" y="5334"/>
                  </a:cubicBezTo>
                  <a:cubicBezTo>
                    <a:pt x="2612" y="5969"/>
                    <a:pt x="3393" y="6253"/>
                    <a:pt x="4160" y="6253"/>
                  </a:cubicBezTo>
                  <a:cubicBezTo>
                    <a:pt x="5767" y="6253"/>
                    <a:pt x="7311" y="5006"/>
                    <a:pt x="7311" y="3120"/>
                  </a:cubicBezTo>
                  <a:cubicBezTo>
                    <a:pt x="7311" y="1393"/>
                    <a:pt x="5906" y="0"/>
                    <a:pt x="4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5"/>
            <p:cNvSpPr/>
            <p:nvPr/>
          </p:nvSpPr>
          <p:spPr>
            <a:xfrm>
              <a:off x="6996700" y="3024900"/>
              <a:ext cx="103900" cy="89000"/>
            </a:xfrm>
            <a:custGeom>
              <a:avLst/>
              <a:gdLst/>
              <a:ahLst/>
              <a:cxnLst/>
              <a:rect l="l" t="t" r="r" b="b"/>
              <a:pathLst>
                <a:path w="4156" h="3560" extrusionOk="0">
                  <a:moveTo>
                    <a:pt x="2363" y="474"/>
                  </a:moveTo>
                  <a:cubicBezTo>
                    <a:pt x="3030" y="474"/>
                    <a:pt x="3667" y="993"/>
                    <a:pt x="3667" y="1775"/>
                  </a:cubicBezTo>
                  <a:cubicBezTo>
                    <a:pt x="3667" y="2489"/>
                    <a:pt x="3084" y="3073"/>
                    <a:pt x="2370" y="3073"/>
                  </a:cubicBezTo>
                  <a:cubicBezTo>
                    <a:pt x="1215" y="3073"/>
                    <a:pt x="643" y="1680"/>
                    <a:pt x="1453" y="858"/>
                  </a:cubicBezTo>
                  <a:cubicBezTo>
                    <a:pt x="1719" y="592"/>
                    <a:pt x="2044" y="474"/>
                    <a:pt x="2363" y="474"/>
                  </a:cubicBezTo>
                  <a:close/>
                  <a:moveTo>
                    <a:pt x="2370" y="1"/>
                  </a:moveTo>
                  <a:cubicBezTo>
                    <a:pt x="786" y="1"/>
                    <a:pt x="0" y="1918"/>
                    <a:pt x="1120" y="3037"/>
                  </a:cubicBezTo>
                  <a:cubicBezTo>
                    <a:pt x="1481" y="3398"/>
                    <a:pt x="1925" y="3559"/>
                    <a:pt x="2361" y="3559"/>
                  </a:cubicBezTo>
                  <a:cubicBezTo>
                    <a:pt x="3276" y="3559"/>
                    <a:pt x="4156" y="2847"/>
                    <a:pt x="4156" y="1775"/>
                  </a:cubicBezTo>
                  <a:cubicBezTo>
                    <a:pt x="4144" y="798"/>
                    <a:pt x="3358"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35"/>
          <p:cNvGrpSpPr/>
          <p:nvPr/>
        </p:nvGrpSpPr>
        <p:grpSpPr>
          <a:xfrm>
            <a:off x="4352173" y="1431824"/>
            <a:ext cx="439680" cy="436380"/>
            <a:chOff x="429500" y="4068700"/>
            <a:chExt cx="296500" cy="294275"/>
          </a:xfrm>
        </p:grpSpPr>
        <p:sp>
          <p:nvSpPr>
            <p:cNvPr id="1456" name="Google Shape;1456;p35"/>
            <p:cNvSpPr/>
            <p:nvPr/>
          </p:nvSpPr>
          <p:spPr>
            <a:xfrm>
              <a:off x="487250" y="4125500"/>
              <a:ext cx="189325" cy="180500"/>
            </a:xfrm>
            <a:custGeom>
              <a:avLst/>
              <a:gdLst/>
              <a:ahLst/>
              <a:cxnLst/>
              <a:rect l="l" t="t" r="r" b="b"/>
              <a:pathLst>
                <a:path w="7573" h="7220" extrusionOk="0">
                  <a:moveTo>
                    <a:pt x="3621" y="484"/>
                  </a:moveTo>
                  <a:cubicBezTo>
                    <a:pt x="4390" y="484"/>
                    <a:pt x="5174" y="770"/>
                    <a:pt x="5811" y="1411"/>
                  </a:cubicBezTo>
                  <a:cubicBezTo>
                    <a:pt x="7037" y="2613"/>
                    <a:pt x="7037" y="4602"/>
                    <a:pt x="5811" y="5816"/>
                  </a:cubicBezTo>
                  <a:cubicBezTo>
                    <a:pt x="5174" y="6457"/>
                    <a:pt x="4390" y="6743"/>
                    <a:pt x="3621" y="6743"/>
                  </a:cubicBezTo>
                  <a:cubicBezTo>
                    <a:pt x="2016" y="6743"/>
                    <a:pt x="477" y="5497"/>
                    <a:pt x="477" y="3614"/>
                  </a:cubicBezTo>
                  <a:cubicBezTo>
                    <a:pt x="477" y="1730"/>
                    <a:pt x="2016" y="484"/>
                    <a:pt x="3621" y="484"/>
                  </a:cubicBezTo>
                  <a:close/>
                  <a:moveTo>
                    <a:pt x="3626" y="0"/>
                  </a:moveTo>
                  <a:cubicBezTo>
                    <a:pt x="1776" y="0"/>
                    <a:pt x="1" y="1439"/>
                    <a:pt x="1" y="3614"/>
                  </a:cubicBezTo>
                  <a:cubicBezTo>
                    <a:pt x="1" y="5782"/>
                    <a:pt x="1780" y="7219"/>
                    <a:pt x="3631" y="7219"/>
                  </a:cubicBezTo>
                  <a:cubicBezTo>
                    <a:pt x="4514" y="7219"/>
                    <a:pt x="5414" y="6892"/>
                    <a:pt x="6144" y="6161"/>
                  </a:cubicBezTo>
                  <a:cubicBezTo>
                    <a:pt x="7573" y="4757"/>
                    <a:pt x="7573" y="2471"/>
                    <a:pt x="6144" y="1066"/>
                  </a:cubicBezTo>
                  <a:cubicBezTo>
                    <a:pt x="5412" y="330"/>
                    <a:pt x="4510" y="0"/>
                    <a:pt x="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429500" y="4210175"/>
              <a:ext cx="41400" cy="12225"/>
            </a:xfrm>
            <a:custGeom>
              <a:avLst/>
              <a:gdLst/>
              <a:ahLst/>
              <a:cxnLst/>
              <a:rect l="l" t="t" r="r" b="b"/>
              <a:pathLst>
                <a:path w="1656" h="489" extrusionOk="0">
                  <a:moveTo>
                    <a:pt x="275" y="0"/>
                  </a:moveTo>
                  <a:cubicBezTo>
                    <a:pt x="156" y="0"/>
                    <a:pt x="48" y="84"/>
                    <a:pt x="25" y="203"/>
                  </a:cubicBezTo>
                  <a:cubicBezTo>
                    <a:pt x="1" y="346"/>
                    <a:pt x="120" y="477"/>
                    <a:pt x="263" y="489"/>
                  </a:cubicBezTo>
                  <a:lnTo>
                    <a:pt x="1394" y="489"/>
                  </a:lnTo>
                  <a:cubicBezTo>
                    <a:pt x="1513" y="489"/>
                    <a:pt x="1620" y="393"/>
                    <a:pt x="1644" y="286"/>
                  </a:cubicBezTo>
                  <a:cubicBezTo>
                    <a:pt x="1656" y="131"/>
                    <a:pt x="1549" y="0"/>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5"/>
            <p:cNvSpPr/>
            <p:nvPr/>
          </p:nvSpPr>
          <p:spPr>
            <a:xfrm>
              <a:off x="683400" y="4210175"/>
              <a:ext cx="42600" cy="12225"/>
            </a:xfrm>
            <a:custGeom>
              <a:avLst/>
              <a:gdLst/>
              <a:ahLst/>
              <a:cxnLst/>
              <a:rect l="l" t="t" r="r" b="b"/>
              <a:pathLst>
                <a:path w="1704" h="489" extrusionOk="0">
                  <a:moveTo>
                    <a:pt x="275" y="0"/>
                  </a:moveTo>
                  <a:cubicBezTo>
                    <a:pt x="156" y="0"/>
                    <a:pt x="48" y="84"/>
                    <a:pt x="25" y="203"/>
                  </a:cubicBezTo>
                  <a:cubicBezTo>
                    <a:pt x="1" y="346"/>
                    <a:pt x="120" y="489"/>
                    <a:pt x="263" y="489"/>
                  </a:cubicBezTo>
                  <a:lnTo>
                    <a:pt x="1394" y="489"/>
                  </a:lnTo>
                  <a:cubicBezTo>
                    <a:pt x="1703" y="489"/>
                    <a:pt x="1703" y="0"/>
                    <a:pt x="1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5"/>
            <p:cNvSpPr/>
            <p:nvPr/>
          </p:nvSpPr>
          <p:spPr>
            <a:xfrm>
              <a:off x="570900" y="4068700"/>
              <a:ext cx="12225" cy="40375"/>
            </a:xfrm>
            <a:custGeom>
              <a:avLst/>
              <a:gdLst/>
              <a:ahLst/>
              <a:cxnLst/>
              <a:rect l="l" t="t" r="r" b="b"/>
              <a:pathLst>
                <a:path w="489" h="1615" extrusionOk="0">
                  <a:moveTo>
                    <a:pt x="243" y="1"/>
                  </a:moveTo>
                  <a:cubicBezTo>
                    <a:pt x="229" y="1"/>
                    <a:pt x="216" y="2"/>
                    <a:pt x="203" y="4"/>
                  </a:cubicBezTo>
                  <a:cubicBezTo>
                    <a:pt x="84" y="28"/>
                    <a:pt x="0" y="123"/>
                    <a:pt x="0" y="242"/>
                  </a:cubicBezTo>
                  <a:lnTo>
                    <a:pt x="0" y="1373"/>
                  </a:lnTo>
                  <a:cubicBezTo>
                    <a:pt x="0" y="1492"/>
                    <a:pt x="84" y="1587"/>
                    <a:pt x="203" y="1611"/>
                  </a:cubicBezTo>
                  <a:cubicBezTo>
                    <a:pt x="216" y="1613"/>
                    <a:pt x="229" y="1615"/>
                    <a:pt x="243" y="1615"/>
                  </a:cubicBezTo>
                  <a:cubicBezTo>
                    <a:pt x="371" y="1615"/>
                    <a:pt x="488" y="1513"/>
                    <a:pt x="488" y="1373"/>
                  </a:cubicBezTo>
                  <a:lnTo>
                    <a:pt x="488" y="242"/>
                  </a:lnTo>
                  <a:cubicBezTo>
                    <a:pt x="488" y="102"/>
                    <a:pt x="371"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5"/>
            <p:cNvSpPr/>
            <p:nvPr/>
          </p:nvSpPr>
          <p:spPr>
            <a:xfrm>
              <a:off x="570900" y="4322325"/>
              <a:ext cx="12225" cy="40650"/>
            </a:xfrm>
            <a:custGeom>
              <a:avLst/>
              <a:gdLst/>
              <a:ahLst/>
              <a:cxnLst/>
              <a:rect l="l" t="t" r="r" b="b"/>
              <a:pathLst>
                <a:path w="489" h="1626" extrusionOk="0">
                  <a:moveTo>
                    <a:pt x="244" y="0"/>
                  </a:moveTo>
                  <a:cubicBezTo>
                    <a:pt x="122" y="0"/>
                    <a:pt x="0" y="80"/>
                    <a:pt x="0" y="241"/>
                  </a:cubicBezTo>
                  <a:lnTo>
                    <a:pt x="0" y="253"/>
                  </a:lnTo>
                  <a:lnTo>
                    <a:pt x="0" y="1384"/>
                  </a:lnTo>
                  <a:cubicBezTo>
                    <a:pt x="0" y="1491"/>
                    <a:pt x="84" y="1598"/>
                    <a:pt x="203" y="1622"/>
                  </a:cubicBezTo>
                  <a:cubicBezTo>
                    <a:pt x="215" y="1624"/>
                    <a:pt x="227" y="1625"/>
                    <a:pt x="240" y="1625"/>
                  </a:cubicBezTo>
                  <a:cubicBezTo>
                    <a:pt x="369" y="1625"/>
                    <a:pt x="488" y="1515"/>
                    <a:pt x="488" y="1384"/>
                  </a:cubicBezTo>
                  <a:lnTo>
                    <a:pt x="488" y="241"/>
                  </a:lnTo>
                  <a:cubicBezTo>
                    <a:pt x="488" y="80"/>
                    <a:pt x="366"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5"/>
            <p:cNvSpPr/>
            <p:nvPr/>
          </p:nvSpPr>
          <p:spPr>
            <a:xfrm>
              <a:off x="468925" y="4110050"/>
              <a:ext cx="36500" cy="31975"/>
            </a:xfrm>
            <a:custGeom>
              <a:avLst/>
              <a:gdLst/>
              <a:ahLst/>
              <a:cxnLst/>
              <a:rect l="l" t="t" r="r" b="b"/>
              <a:pathLst>
                <a:path w="1460" h="1279" extrusionOk="0">
                  <a:moveTo>
                    <a:pt x="349" y="1"/>
                  </a:moveTo>
                  <a:cubicBezTo>
                    <a:pt x="162" y="1"/>
                    <a:pt x="1" y="237"/>
                    <a:pt x="174" y="410"/>
                  </a:cubicBezTo>
                  <a:lnTo>
                    <a:pt x="972" y="1207"/>
                  </a:lnTo>
                  <a:cubicBezTo>
                    <a:pt x="1019" y="1255"/>
                    <a:pt x="1079" y="1279"/>
                    <a:pt x="1138" y="1279"/>
                  </a:cubicBezTo>
                  <a:cubicBezTo>
                    <a:pt x="1353" y="1279"/>
                    <a:pt x="1460" y="1017"/>
                    <a:pt x="1317" y="874"/>
                  </a:cubicBezTo>
                  <a:lnTo>
                    <a:pt x="519" y="76"/>
                  </a:lnTo>
                  <a:cubicBezTo>
                    <a:pt x="466" y="23"/>
                    <a:pt x="406"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5"/>
            <p:cNvSpPr/>
            <p:nvPr/>
          </p:nvSpPr>
          <p:spPr>
            <a:xfrm>
              <a:off x="648425" y="4289550"/>
              <a:ext cx="36500" cy="31975"/>
            </a:xfrm>
            <a:custGeom>
              <a:avLst/>
              <a:gdLst/>
              <a:ahLst/>
              <a:cxnLst/>
              <a:rect l="l" t="t" r="r" b="b"/>
              <a:pathLst>
                <a:path w="1460" h="1279" extrusionOk="0">
                  <a:moveTo>
                    <a:pt x="348" y="0"/>
                  </a:moveTo>
                  <a:cubicBezTo>
                    <a:pt x="162" y="0"/>
                    <a:pt x="0" y="236"/>
                    <a:pt x="173" y="409"/>
                  </a:cubicBezTo>
                  <a:lnTo>
                    <a:pt x="971" y="1207"/>
                  </a:lnTo>
                  <a:cubicBezTo>
                    <a:pt x="1019" y="1254"/>
                    <a:pt x="1078" y="1278"/>
                    <a:pt x="1138" y="1278"/>
                  </a:cubicBezTo>
                  <a:cubicBezTo>
                    <a:pt x="1352" y="1278"/>
                    <a:pt x="1459" y="1016"/>
                    <a:pt x="1316" y="873"/>
                  </a:cubicBezTo>
                  <a:lnTo>
                    <a:pt x="519" y="76"/>
                  </a:lnTo>
                  <a:cubicBezTo>
                    <a:pt x="466" y="23"/>
                    <a:pt x="406"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5"/>
            <p:cNvSpPr/>
            <p:nvPr/>
          </p:nvSpPr>
          <p:spPr>
            <a:xfrm>
              <a:off x="650375" y="4110150"/>
              <a:ext cx="33350" cy="31875"/>
            </a:xfrm>
            <a:custGeom>
              <a:avLst/>
              <a:gdLst/>
              <a:ahLst/>
              <a:cxnLst/>
              <a:rect l="l" t="t" r="r" b="b"/>
              <a:pathLst>
                <a:path w="1334" h="1275" extrusionOk="0">
                  <a:moveTo>
                    <a:pt x="1066" y="1"/>
                  </a:moveTo>
                  <a:cubicBezTo>
                    <a:pt x="1003" y="1"/>
                    <a:pt x="941" y="25"/>
                    <a:pt x="893" y="72"/>
                  </a:cubicBezTo>
                  <a:lnTo>
                    <a:pt x="95" y="870"/>
                  </a:lnTo>
                  <a:cubicBezTo>
                    <a:pt x="0" y="953"/>
                    <a:pt x="0" y="1108"/>
                    <a:pt x="95" y="1203"/>
                  </a:cubicBezTo>
                  <a:cubicBezTo>
                    <a:pt x="143" y="1251"/>
                    <a:pt x="203" y="1275"/>
                    <a:pt x="262" y="1275"/>
                  </a:cubicBezTo>
                  <a:cubicBezTo>
                    <a:pt x="334" y="1275"/>
                    <a:pt x="393" y="1251"/>
                    <a:pt x="441" y="1203"/>
                  </a:cubicBezTo>
                  <a:lnTo>
                    <a:pt x="1238" y="406"/>
                  </a:lnTo>
                  <a:cubicBezTo>
                    <a:pt x="1334" y="310"/>
                    <a:pt x="1334" y="156"/>
                    <a:pt x="1238" y="72"/>
                  </a:cubicBezTo>
                  <a:cubicBezTo>
                    <a:pt x="1191" y="25"/>
                    <a:pt x="1128" y="1"/>
                    <a:pt x="1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5"/>
            <p:cNvSpPr/>
            <p:nvPr/>
          </p:nvSpPr>
          <p:spPr>
            <a:xfrm>
              <a:off x="470875" y="4289650"/>
              <a:ext cx="33075" cy="31875"/>
            </a:xfrm>
            <a:custGeom>
              <a:avLst/>
              <a:gdLst/>
              <a:ahLst/>
              <a:cxnLst/>
              <a:rect l="l" t="t" r="r" b="b"/>
              <a:pathLst>
                <a:path w="1323" h="1275" extrusionOk="0">
                  <a:moveTo>
                    <a:pt x="1066" y="0"/>
                  </a:moveTo>
                  <a:cubicBezTo>
                    <a:pt x="1004" y="0"/>
                    <a:pt x="941" y="24"/>
                    <a:pt x="894" y="72"/>
                  </a:cubicBezTo>
                  <a:lnTo>
                    <a:pt x="96" y="869"/>
                  </a:lnTo>
                  <a:cubicBezTo>
                    <a:pt x="1" y="965"/>
                    <a:pt x="1" y="1108"/>
                    <a:pt x="96" y="1203"/>
                  </a:cubicBezTo>
                  <a:cubicBezTo>
                    <a:pt x="144" y="1250"/>
                    <a:pt x="203" y="1274"/>
                    <a:pt x="263" y="1274"/>
                  </a:cubicBezTo>
                  <a:cubicBezTo>
                    <a:pt x="334" y="1274"/>
                    <a:pt x="394" y="1250"/>
                    <a:pt x="441" y="1203"/>
                  </a:cubicBezTo>
                  <a:lnTo>
                    <a:pt x="1239" y="405"/>
                  </a:lnTo>
                  <a:cubicBezTo>
                    <a:pt x="1322" y="310"/>
                    <a:pt x="1322" y="167"/>
                    <a:pt x="1239" y="72"/>
                  </a:cubicBezTo>
                  <a:cubicBezTo>
                    <a:pt x="1191" y="24"/>
                    <a:pt x="1129"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5"/>
            <p:cNvSpPr/>
            <p:nvPr/>
          </p:nvSpPr>
          <p:spPr>
            <a:xfrm>
              <a:off x="545250" y="4253325"/>
              <a:ext cx="82225" cy="29975"/>
            </a:xfrm>
            <a:custGeom>
              <a:avLst/>
              <a:gdLst/>
              <a:ahLst/>
              <a:cxnLst/>
              <a:rect l="l" t="t" r="r" b="b"/>
              <a:pathLst>
                <a:path w="3289" h="1199" extrusionOk="0">
                  <a:moveTo>
                    <a:pt x="3022" y="1"/>
                  </a:moveTo>
                  <a:cubicBezTo>
                    <a:pt x="2961" y="1"/>
                    <a:pt x="2901" y="25"/>
                    <a:pt x="2860" y="72"/>
                  </a:cubicBezTo>
                  <a:cubicBezTo>
                    <a:pt x="2430" y="494"/>
                    <a:pt x="1868" y="719"/>
                    <a:pt x="1294" y="719"/>
                  </a:cubicBezTo>
                  <a:cubicBezTo>
                    <a:pt x="1008" y="719"/>
                    <a:pt x="720" y="663"/>
                    <a:pt x="443" y="548"/>
                  </a:cubicBezTo>
                  <a:cubicBezTo>
                    <a:pt x="409" y="535"/>
                    <a:pt x="376" y="529"/>
                    <a:pt x="346" y="529"/>
                  </a:cubicBezTo>
                  <a:cubicBezTo>
                    <a:pt x="110" y="529"/>
                    <a:pt x="1" y="895"/>
                    <a:pt x="264" y="1001"/>
                  </a:cubicBezTo>
                  <a:cubicBezTo>
                    <a:pt x="596" y="1134"/>
                    <a:pt x="943" y="1198"/>
                    <a:pt x="1287" y="1198"/>
                  </a:cubicBezTo>
                  <a:cubicBezTo>
                    <a:pt x="1991" y="1198"/>
                    <a:pt x="2681" y="926"/>
                    <a:pt x="3193" y="406"/>
                  </a:cubicBezTo>
                  <a:cubicBezTo>
                    <a:pt x="3288" y="310"/>
                    <a:pt x="3288" y="156"/>
                    <a:pt x="3193" y="72"/>
                  </a:cubicBezTo>
                  <a:cubicBezTo>
                    <a:pt x="3146" y="25"/>
                    <a:pt x="3083" y="1"/>
                    <a:pt x="3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5"/>
            <p:cNvSpPr/>
            <p:nvPr/>
          </p:nvSpPr>
          <p:spPr>
            <a:xfrm>
              <a:off x="528775" y="4256475"/>
              <a:ext cx="17425" cy="13725"/>
            </a:xfrm>
            <a:custGeom>
              <a:avLst/>
              <a:gdLst/>
              <a:ahLst/>
              <a:cxnLst/>
              <a:rect l="l" t="t" r="r" b="b"/>
              <a:pathLst>
                <a:path w="697" h="549" extrusionOk="0">
                  <a:moveTo>
                    <a:pt x="349" y="0"/>
                  </a:moveTo>
                  <a:cubicBezTo>
                    <a:pt x="157" y="0"/>
                    <a:pt x="0" y="263"/>
                    <a:pt x="197" y="422"/>
                  </a:cubicBezTo>
                  <a:lnTo>
                    <a:pt x="280" y="494"/>
                  </a:lnTo>
                  <a:cubicBezTo>
                    <a:pt x="327" y="530"/>
                    <a:pt x="381" y="549"/>
                    <a:pt x="433" y="549"/>
                  </a:cubicBezTo>
                  <a:cubicBezTo>
                    <a:pt x="501" y="549"/>
                    <a:pt x="567" y="518"/>
                    <a:pt x="614" y="458"/>
                  </a:cubicBezTo>
                  <a:cubicBezTo>
                    <a:pt x="697" y="351"/>
                    <a:pt x="685" y="196"/>
                    <a:pt x="578" y="125"/>
                  </a:cubicBezTo>
                  <a:lnTo>
                    <a:pt x="506" y="65"/>
                  </a:lnTo>
                  <a:cubicBezTo>
                    <a:pt x="456" y="20"/>
                    <a:pt x="401"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5"/>
            <p:cNvSpPr/>
            <p:nvPr/>
          </p:nvSpPr>
          <p:spPr>
            <a:xfrm>
              <a:off x="525975" y="4148375"/>
              <a:ext cx="83375" cy="29725"/>
            </a:xfrm>
            <a:custGeom>
              <a:avLst/>
              <a:gdLst/>
              <a:ahLst/>
              <a:cxnLst/>
              <a:rect l="l" t="t" r="r" b="b"/>
              <a:pathLst>
                <a:path w="3335" h="1189" extrusionOk="0">
                  <a:moveTo>
                    <a:pt x="2049" y="1"/>
                  </a:moveTo>
                  <a:cubicBezTo>
                    <a:pt x="1344" y="1"/>
                    <a:pt x="654" y="273"/>
                    <a:pt x="142" y="794"/>
                  </a:cubicBezTo>
                  <a:cubicBezTo>
                    <a:pt x="1" y="973"/>
                    <a:pt x="158" y="1189"/>
                    <a:pt x="341" y="1189"/>
                  </a:cubicBezTo>
                  <a:cubicBezTo>
                    <a:pt x="390" y="1189"/>
                    <a:pt x="440" y="1174"/>
                    <a:pt x="488" y="1139"/>
                  </a:cubicBezTo>
                  <a:cubicBezTo>
                    <a:pt x="910" y="709"/>
                    <a:pt x="1471" y="481"/>
                    <a:pt x="2046" y="481"/>
                  </a:cubicBezTo>
                  <a:cubicBezTo>
                    <a:pt x="2330" y="481"/>
                    <a:pt x="2617" y="536"/>
                    <a:pt x="2893" y="651"/>
                  </a:cubicBezTo>
                  <a:cubicBezTo>
                    <a:pt x="2927" y="664"/>
                    <a:pt x="2959" y="670"/>
                    <a:pt x="2990" y="670"/>
                  </a:cubicBezTo>
                  <a:cubicBezTo>
                    <a:pt x="3225" y="670"/>
                    <a:pt x="3335" y="304"/>
                    <a:pt x="3071" y="198"/>
                  </a:cubicBezTo>
                  <a:cubicBezTo>
                    <a:pt x="2739" y="66"/>
                    <a:pt x="2392"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5"/>
            <p:cNvSpPr/>
            <p:nvPr/>
          </p:nvSpPr>
          <p:spPr>
            <a:xfrm>
              <a:off x="606375" y="4161400"/>
              <a:ext cx="17525" cy="13575"/>
            </a:xfrm>
            <a:custGeom>
              <a:avLst/>
              <a:gdLst/>
              <a:ahLst/>
              <a:cxnLst/>
              <a:rect l="l" t="t" r="r" b="b"/>
              <a:pathLst>
                <a:path w="701" h="543" extrusionOk="0">
                  <a:moveTo>
                    <a:pt x="347" y="1"/>
                  </a:moveTo>
                  <a:cubicBezTo>
                    <a:pt x="151" y="1"/>
                    <a:pt x="0" y="275"/>
                    <a:pt x="200" y="427"/>
                  </a:cubicBezTo>
                  <a:lnTo>
                    <a:pt x="272" y="487"/>
                  </a:lnTo>
                  <a:cubicBezTo>
                    <a:pt x="315" y="524"/>
                    <a:pt x="370" y="543"/>
                    <a:pt x="426" y="543"/>
                  </a:cubicBezTo>
                  <a:cubicBezTo>
                    <a:pt x="494" y="543"/>
                    <a:pt x="565" y="515"/>
                    <a:pt x="617" y="463"/>
                  </a:cubicBezTo>
                  <a:cubicBezTo>
                    <a:pt x="701" y="356"/>
                    <a:pt x="689" y="213"/>
                    <a:pt x="581" y="130"/>
                  </a:cubicBezTo>
                  <a:cubicBezTo>
                    <a:pt x="558" y="94"/>
                    <a:pt x="534" y="82"/>
                    <a:pt x="498" y="58"/>
                  </a:cubicBezTo>
                  <a:cubicBezTo>
                    <a:pt x="448" y="18"/>
                    <a:pt x="39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36"/>
          <p:cNvSpPr txBox="1">
            <a:spLocks noGrp="1"/>
          </p:cNvSpPr>
          <p:nvPr>
            <p:ph type="title"/>
          </p:nvPr>
        </p:nvSpPr>
        <p:spPr>
          <a:xfrm>
            <a:off x="5066550" y="1144765"/>
            <a:ext cx="2799300" cy="714000"/>
          </a:xfrm>
          <a:prstGeom prst="rect">
            <a:avLst/>
          </a:prstGeom>
        </p:spPr>
        <p:txBody>
          <a:bodyPr spcFirstLastPara="1" wrap="square" lIns="91425" tIns="91425" rIns="91425" bIns="118850" anchor="ctr" anchorCtr="0">
            <a:noAutofit/>
          </a:bodyPr>
          <a:lstStyle/>
          <a:p>
            <a:pPr marL="0" lvl="0" indent="0" algn="ctr" rtl="0">
              <a:spcBef>
                <a:spcPts val="0"/>
              </a:spcBef>
              <a:spcAft>
                <a:spcPts val="0"/>
              </a:spcAft>
              <a:buNone/>
            </a:pPr>
            <a:endParaRPr sz="2100"/>
          </a:p>
          <a:p>
            <a:pPr marL="114300" lvl="0" indent="-177800" algn="ctr" rtl="0">
              <a:spcBef>
                <a:spcPts val="0"/>
              </a:spcBef>
              <a:spcAft>
                <a:spcPts val="0"/>
              </a:spcAft>
              <a:buClr>
                <a:schemeClr val="lt1"/>
              </a:buClr>
              <a:buSzPts val="1900"/>
              <a:buAutoNum type="arabicPeriod" startAt="2"/>
            </a:pPr>
            <a:r>
              <a:rPr lang="en" sz="1900"/>
              <a:t> Training Based Method</a:t>
            </a:r>
            <a:endParaRPr sz="1900"/>
          </a:p>
          <a:p>
            <a:pPr marL="0" lvl="0" indent="0" algn="ctr" rtl="0">
              <a:spcBef>
                <a:spcPts val="0"/>
              </a:spcBef>
              <a:spcAft>
                <a:spcPts val="0"/>
              </a:spcAft>
              <a:buNone/>
            </a:pPr>
            <a:endParaRPr sz="2100"/>
          </a:p>
        </p:txBody>
      </p:sp>
      <p:sp>
        <p:nvSpPr>
          <p:cNvPr id="1474" name="Google Shape;1474;p36"/>
          <p:cNvSpPr txBox="1">
            <a:spLocks noGrp="1"/>
          </p:cNvSpPr>
          <p:nvPr>
            <p:ph type="title" idx="2"/>
          </p:nvPr>
        </p:nvSpPr>
        <p:spPr>
          <a:xfrm>
            <a:off x="1278150" y="2123965"/>
            <a:ext cx="2799300" cy="714000"/>
          </a:xfrm>
          <a:prstGeom prst="rect">
            <a:avLst/>
          </a:prstGeom>
        </p:spPr>
        <p:txBody>
          <a:bodyPr spcFirstLastPara="1" wrap="square" lIns="91425" tIns="91425" rIns="91425" bIns="118850" anchor="ctr" anchorCtr="0">
            <a:noAutofit/>
          </a:bodyPr>
          <a:lstStyle/>
          <a:p>
            <a:pPr marL="0" lvl="0" indent="0" algn="ctr" rtl="0">
              <a:spcBef>
                <a:spcPts val="0"/>
              </a:spcBef>
              <a:spcAft>
                <a:spcPts val="0"/>
              </a:spcAft>
              <a:buNone/>
            </a:pPr>
            <a:endParaRPr sz="1800"/>
          </a:p>
          <a:p>
            <a:pPr marL="57150" lvl="0" indent="-171450" algn="ctr" rtl="0">
              <a:spcBef>
                <a:spcPts val="0"/>
              </a:spcBef>
              <a:spcAft>
                <a:spcPts val="0"/>
              </a:spcAft>
              <a:buClr>
                <a:schemeClr val="lt1"/>
              </a:buClr>
              <a:buSzPts val="1800"/>
              <a:buAutoNum type="arabicPeriod"/>
            </a:pPr>
            <a:r>
              <a:rPr lang="en" sz="1800"/>
              <a:t>Traditional Filtering Methods</a:t>
            </a:r>
            <a:endParaRPr sz="1800"/>
          </a:p>
          <a:p>
            <a:pPr marL="0" lvl="0" indent="0" algn="ctr" rtl="0">
              <a:spcBef>
                <a:spcPts val="0"/>
              </a:spcBef>
              <a:spcAft>
                <a:spcPts val="0"/>
              </a:spcAft>
              <a:buNone/>
            </a:pPr>
            <a:endParaRPr sz="1800"/>
          </a:p>
        </p:txBody>
      </p:sp>
      <p:sp>
        <p:nvSpPr>
          <p:cNvPr id="1475" name="Google Shape;1475;p36"/>
          <p:cNvSpPr txBox="1">
            <a:spLocks noGrp="1"/>
          </p:cNvSpPr>
          <p:nvPr>
            <p:ph type="subTitle" idx="1"/>
          </p:nvPr>
        </p:nvSpPr>
        <p:spPr>
          <a:xfrm>
            <a:off x="4885174" y="1929051"/>
            <a:ext cx="3505200" cy="909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a:t>Based on example-pairs rely on low-resolution (LR) training patches with high-resolution (HR) counterpart.</a:t>
            </a:r>
            <a:endParaRPr sz="1300"/>
          </a:p>
        </p:txBody>
      </p:sp>
      <p:sp>
        <p:nvSpPr>
          <p:cNvPr id="1476" name="Google Shape;1476;p36"/>
          <p:cNvSpPr txBox="1">
            <a:spLocks noGrp="1"/>
          </p:cNvSpPr>
          <p:nvPr>
            <p:ph type="subTitle" idx="3"/>
          </p:nvPr>
        </p:nvSpPr>
        <p:spPr>
          <a:xfrm>
            <a:off x="1096774" y="2908325"/>
            <a:ext cx="3360900" cy="542100"/>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SzPts val="1500"/>
              <a:buChar char="●"/>
            </a:pPr>
            <a:r>
              <a:rPr lang="en"/>
              <a:t>Basic filtering techniques</a:t>
            </a:r>
            <a:endParaRPr/>
          </a:p>
          <a:p>
            <a:pPr marL="457200" lvl="0" indent="-323850" algn="l" rtl="0">
              <a:spcBef>
                <a:spcPts val="0"/>
              </a:spcBef>
              <a:spcAft>
                <a:spcPts val="0"/>
              </a:spcAft>
              <a:buSzPts val="1500"/>
              <a:buChar char="●"/>
            </a:pPr>
            <a:r>
              <a:rPr lang="en"/>
              <a:t>focused on edge-preservation</a:t>
            </a:r>
            <a:endParaRPr/>
          </a:p>
        </p:txBody>
      </p:sp>
      <p:sp>
        <p:nvSpPr>
          <p:cNvPr id="1477" name="Google Shape;1477;p36"/>
          <p:cNvSpPr txBox="1">
            <a:spLocks noGrp="1"/>
          </p:cNvSpPr>
          <p:nvPr>
            <p:ph type="title" idx="4"/>
          </p:nvPr>
        </p:nvSpPr>
        <p:spPr>
          <a:xfrm>
            <a:off x="5066550" y="2889140"/>
            <a:ext cx="2799300" cy="685200"/>
          </a:xfrm>
          <a:prstGeom prst="rect">
            <a:avLst/>
          </a:prstGeom>
        </p:spPr>
        <p:txBody>
          <a:bodyPr spcFirstLastPara="1" wrap="square" lIns="91425" tIns="91425" rIns="91425" bIns="118850" anchor="ctr" anchorCtr="0">
            <a:noAutofit/>
          </a:bodyPr>
          <a:lstStyle/>
          <a:p>
            <a:pPr marL="0" lvl="0" indent="0" algn="ctr" rtl="0">
              <a:spcBef>
                <a:spcPts val="0"/>
              </a:spcBef>
              <a:spcAft>
                <a:spcPts val="0"/>
              </a:spcAft>
              <a:buNone/>
            </a:pPr>
            <a:endParaRPr sz="1800"/>
          </a:p>
          <a:p>
            <a:pPr marL="457200" lvl="0" indent="-342900" algn="ctr" rtl="0">
              <a:spcBef>
                <a:spcPts val="0"/>
              </a:spcBef>
              <a:spcAft>
                <a:spcPts val="0"/>
              </a:spcAft>
              <a:buClr>
                <a:schemeClr val="lt1"/>
              </a:buClr>
              <a:buSzPts val="1800"/>
              <a:buAutoNum type="arabicPeriod" startAt="3"/>
            </a:pPr>
            <a:r>
              <a:rPr lang="en" sz="1800"/>
              <a:t>Neural network approaches</a:t>
            </a:r>
            <a:endParaRPr sz="1800"/>
          </a:p>
          <a:p>
            <a:pPr marL="0" lvl="0" indent="0" algn="ctr" rtl="0">
              <a:spcBef>
                <a:spcPts val="0"/>
              </a:spcBef>
              <a:spcAft>
                <a:spcPts val="0"/>
              </a:spcAft>
              <a:buNone/>
            </a:pPr>
            <a:endParaRPr sz="1800"/>
          </a:p>
        </p:txBody>
      </p:sp>
      <p:sp>
        <p:nvSpPr>
          <p:cNvPr id="1478" name="Google Shape;1478;p36"/>
          <p:cNvSpPr txBox="1">
            <a:spLocks noGrp="1"/>
          </p:cNvSpPr>
          <p:nvPr>
            <p:ph type="subTitle" idx="5"/>
          </p:nvPr>
        </p:nvSpPr>
        <p:spPr>
          <a:xfrm>
            <a:off x="4838674" y="3582802"/>
            <a:ext cx="3360900" cy="11487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sz="1200"/>
              <a:t>Using bicubic interpolation, to upscale LR input images to target spatial resolution before feed to deep neural network (SRCNN, VDSR, DRCN)</a:t>
            </a:r>
            <a:endParaRPr sz="1200"/>
          </a:p>
          <a:p>
            <a:pPr marL="457200" lvl="0" indent="-304800" algn="l" rtl="0">
              <a:spcBef>
                <a:spcPts val="0"/>
              </a:spcBef>
              <a:spcAft>
                <a:spcPts val="0"/>
              </a:spcAft>
              <a:buSzPts val="1200"/>
              <a:buChar char="●"/>
            </a:pPr>
            <a:r>
              <a:rPr lang="en" sz="1200">
                <a:solidFill>
                  <a:srgbClr val="000000"/>
                </a:solidFill>
                <a:latin typeface="Inconsolata"/>
                <a:ea typeface="Inconsolata"/>
                <a:cs typeface="Inconsolata"/>
                <a:sym typeface="Inconsolata"/>
              </a:rPr>
              <a:t>Loss function closer to perceptual similarity </a:t>
            </a:r>
            <a:endParaRPr sz="1200"/>
          </a:p>
        </p:txBody>
      </p:sp>
      <p:sp>
        <p:nvSpPr>
          <p:cNvPr id="1479" name="Google Shape;1479;p36"/>
          <p:cNvSpPr txBox="1"/>
          <p:nvPr/>
        </p:nvSpPr>
        <p:spPr>
          <a:xfrm>
            <a:off x="1676400" y="304800"/>
            <a:ext cx="40671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solidFill>
                  <a:srgbClr val="5F8195"/>
                </a:solidFill>
                <a:latin typeface="Nanum Gothic"/>
                <a:ea typeface="Nanum Gothic"/>
                <a:cs typeface="Nanum Gothic"/>
                <a:sym typeface="Nanum Gothic"/>
              </a:rPr>
              <a:t>Literature Review</a:t>
            </a:r>
            <a:endParaRPr sz="3500" b="1">
              <a:solidFill>
                <a:srgbClr val="5F8195"/>
              </a:solidFill>
              <a:latin typeface="Nanum Gothic"/>
              <a:ea typeface="Nanum Gothic"/>
              <a:cs typeface="Nanum Gothic"/>
              <a:sym typeface="Nanum Gothic"/>
            </a:endParaRPr>
          </a:p>
        </p:txBody>
      </p:sp>
      <p:sp>
        <p:nvSpPr>
          <p:cNvPr id="1480" name="Google Shape;1480;p36"/>
          <p:cNvSpPr txBox="1"/>
          <p:nvPr/>
        </p:nvSpPr>
        <p:spPr>
          <a:xfrm>
            <a:off x="1371600" y="990600"/>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Image super-resolution can be separated into 3 groups:</a:t>
            </a:r>
            <a:endParaRPr sz="15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37"/>
          <p:cNvSpPr txBox="1">
            <a:spLocks noGrp="1"/>
          </p:cNvSpPr>
          <p:nvPr>
            <p:ph type="title"/>
          </p:nvPr>
        </p:nvSpPr>
        <p:spPr>
          <a:xfrm>
            <a:off x="758775" y="36882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Evaluation</a:t>
            </a:r>
            <a:endParaRPr/>
          </a:p>
        </p:txBody>
      </p:sp>
      <p:sp>
        <p:nvSpPr>
          <p:cNvPr id="1486" name="Google Shape;1486;p37"/>
          <p:cNvSpPr txBox="1"/>
          <p:nvPr/>
        </p:nvSpPr>
        <p:spPr>
          <a:xfrm>
            <a:off x="3642500" y="2134950"/>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SRCNN</a:t>
            </a: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p:txBody>
      </p:sp>
      <p:sp>
        <p:nvSpPr>
          <p:cNvPr id="1487" name="Google Shape;1487;p37"/>
          <p:cNvSpPr txBox="1"/>
          <p:nvPr/>
        </p:nvSpPr>
        <p:spPr>
          <a:xfrm>
            <a:off x="3418275" y="1011721"/>
            <a:ext cx="2254800" cy="8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Nanum Gothic"/>
                <a:ea typeface="Nanum Gothic"/>
                <a:cs typeface="Nanum Gothic"/>
                <a:sym typeface="Nanum Gothic"/>
              </a:rPr>
              <a:t>first the image is upsampled using bicubic interpolation and then feed to a simple FCNN.there is no pooling operations involved.we compute the MSE loss between the target HR image with the output.</a:t>
            </a:r>
            <a:endParaRPr sz="9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900">
              <a:solidFill>
                <a:schemeClr val="dk1"/>
              </a:solidFill>
              <a:latin typeface="Nanum Gothic"/>
              <a:ea typeface="Nanum Gothic"/>
              <a:cs typeface="Nanum Gothic"/>
              <a:sym typeface="Nanum Gothic"/>
            </a:endParaRPr>
          </a:p>
        </p:txBody>
      </p:sp>
      <p:sp>
        <p:nvSpPr>
          <p:cNvPr id="1488" name="Google Shape;1488;p37"/>
          <p:cNvSpPr txBox="1"/>
          <p:nvPr/>
        </p:nvSpPr>
        <p:spPr>
          <a:xfrm>
            <a:off x="871750" y="2134950"/>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Interpolation</a:t>
            </a: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p:txBody>
      </p:sp>
      <p:sp>
        <p:nvSpPr>
          <p:cNvPr id="1489" name="Google Shape;1489;p37"/>
          <p:cNvSpPr txBox="1"/>
          <p:nvPr/>
        </p:nvSpPr>
        <p:spPr>
          <a:xfrm>
            <a:off x="623500" y="986550"/>
            <a:ext cx="2547000" cy="10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Nanum Gothic"/>
                <a:ea typeface="Nanum Gothic"/>
                <a:cs typeface="Nanum Gothic"/>
                <a:sym typeface="Nanum Gothic"/>
              </a:rPr>
              <a:t>the low resolution image is resized by a factor of 2x or 4x using some interpolation method like nearest-neighbor, bilinear or bicubic method of interpolation.</a:t>
            </a:r>
            <a:endParaRPr sz="9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900">
              <a:solidFill>
                <a:schemeClr val="dk1"/>
              </a:solidFill>
              <a:latin typeface="Nanum Gothic"/>
              <a:ea typeface="Nanum Gothic"/>
              <a:cs typeface="Nanum Gothic"/>
              <a:sym typeface="Nanum Gothic"/>
            </a:endParaRPr>
          </a:p>
        </p:txBody>
      </p:sp>
      <p:sp>
        <p:nvSpPr>
          <p:cNvPr id="1490" name="Google Shape;1490;p37"/>
          <p:cNvSpPr txBox="1"/>
          <p:nvPr/>
        </p:nvSpPr>
        <p:spPr>
          <a:xfrm>
            <a:off x="5027880" y="3181038"/>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SRGAN</a:t>
            </a: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p:txBody>
      </p:sp>
      <p:sp>
        <p:nvSpPr>
          <p:cNvPr id="1491" name="Google Shape;1491;p37"/>
          <p:cNvSpPr txBox="1"/>
          <p:nvPr/>
        </p:nvSpPr>
        <p:spPr>
          <a:xfrm>
            <a:off x="4855825" y="3617558"/>
            <a:ext cx="2741400" cy="9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Nanum Gothic"/>
                <a:ea typeface="Nanum Gothic"/>
                <a:cs typeface="Nanum Gothic"/>
                <a:sym typeface="Nanum Gothic"/>
              </a:rPr>
              <a:t>SRGAN is a GAN based network, where the generator (G) learns to generates SR images from LR images as close as possible to HR. The discriminator (D) learns to distinguish generated SR images from real images.</a:t>
            </a:r>
            <a:endParaRPr sz="9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900">
              <a:solidFill>
                <a:schemeClr val="dk1"/>
              </a:solidFill>
              <a:latin typeface="Nanum Gothic"/>
              <a:ea typeface="Nanum Gothic"/>
              <a:cs typeface="Nanum Gothic"/>
              <a:sym typeface="Nanum Gothic"/>
            </a:endParaRPr>
          </a:p>
        </p:txBody>
      </p:sp>
      <p:sp>
        <p:nvSpPr>
          <p:cNvPr id="1492" name="Google Shape;1492;p37"/>
          <p:cNvSpPr txBox="1"/>
          <p:nvPr/>
        </p:nvSpPr>
        <p:spPr>
          <a:xfrm>
            <a:off x="2257125" y="3181038"/>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Perceptual Loss</a:t>
            </a: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p:txBody>
      </p:sp>
      <p:sp>
        <p:nvSpPr>
          <p:cNvPr id="1493" name="Google Shape;1493;p37"/>
          <p:cNvSpPr txBox="1"/>
          <p:nvPr/>
        </p:nvSpPr>
        <p:spPr>
          <a:xfrm>
            <a:off x="1484694" y="3617562"/>
            <a:ext cx="3183900" cy="11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Nanum Gothic"/>
                <a:ea typeface="Nanum Gothic"/>
                <a:cs typeface="Nanum Gothic"/>
                <a:sym typeface="Nanum Gothic"/>
              </a:rPr>
              <a:t>Perceptual loss is computed by comparing two images based on high-level representations from pre-trained CNN model. The function is used to compare high level differences, like content and style discrepancies, between images.</a:t>
            </a:r>
            <a:endParaRPr sz="9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900">
              <a:solidFill>
                <a:schemeClr val="dk1"/>
              </a:solidFill>
              <a:latin typeface="Nanum Gothic"/>
              <a:ea typeface="Nanum Gothic"/>
              <a:cs typeface="Nanum Gothic"/>
              <a:sym typeface="Nanum Gothic"/>
            </a:endParaRPr>
          </a:p>
        </p:txBody>
      </p:sp>
      <p:sp>
        <p:nvSpPr>
          <p:cNvPr id="1494" name="Google Shape;1494;p37"/>
          <p:cNvSpPr txBox="1"/>
          <p:nvPr/>
        </p:nvSpPr>
        <p:spPr>
          <a:xfrm>
            <a:off x="6413250" y="2134950"/>
            <a:ext cx="1858500" cy="43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SRResNet</a:t>
            </a:r>
            <a:endParaRPr sz="1800">
              <a:solidFill>
                <a:schemeClr val="lt1"/>
              </a:solidFill>
              <a:latin typeface="NanumGothic ExtraBold"/>
              <a:ea typeface="NanumGothic ExtraBold"/>
              <a:cs typeface="NanumGothic ExtraBold"/>
              <a:sym typeface="NanumGothic ExtraBold"/>
            </a:endParaRPr>
          </a:p>
          <a:p>
            <a:pPr marL="0" lvl="0" indent="0" algn="ctr" rtl="0">
              <a:spcBef>
                <a:spcPts val="0"/>
              </a:spcBef>
              <a:spcAft>
                <a:spcPts val="0"/>
              </a:spcAft>
              <a:buNone/>
            </a:pPr>
            <a:endParaRPr sz="1800">
              <a:solidFill>
                <a:schemeClr val="lt1"/>
              </a:solidFill>
              <a:latin typeface="NanumGothic ExtraBold"/>
              <a:ea typeface="NanumGothic ExtraBold"/>
              <a:cs typeface="NanumGothic ExtraBold"/>
              <a:sym typeface="NanumGothic ExtraBold"/>
            </a:endParaRPr>
          </a:p>
        </p:txBody>
      </p:sp>
      <p:sp>
        <p:nvSpPr>
          <p:cNvPr id="1495" name="Google Shape;1495;p37"/>
          <p:cNvSpPr txBox="1"/>
          <p:nvPr/>
        </p:nvSpPr>
        <p:spPr>
          <a:xfrm>
            <a:off x="6241200" y="986553"/>
            <a:ext cx="2449200" cy="105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Nanum Gothic"/>
                <a:ea typeface="Nanum Gothic"/>
                <a:cs typeface="Nanum Gothic"/>
                <a:sym typeface="Nanum Gothic"/>
              </a:rPr>
              <a:t>(CNN with skip connections) are better than conventional CNNs. SRResNets replaced simple convolution blocks with residual blocks. As a result accuracy increased significantly.</a:t>
            </a:r>
            <a:endParaRPr sz="900">
              <a:latin typeface="Nanum Gothic"/>
              <a:ea typeface="Nanum Gothic"/>
              <a:cs typeface="Nanum Gothic"/>
              <a:sym typeface="Nanum Gothic"/>
            </a:endParaRPr>
          </a:p>
          <a:p>
            <a:pPr marL="0" lvl="0" indent="0" algn="l" rtl="0">
              <a:spcBef>
                <a:spcPts val="0"/>
              </a:spcBef>
              <a:spcAft>
                <a:spcPts val="0"/>
              </a:spcAft>
              <a:buNone/>
            </a:pPr>
            <a:endParaRPr sz="900">
              <a:solidFill>
                <a:schemeClr val="dk1"/>
              </a:solidFill>
              <a:latin typeface="Nanum Gothic"/>
              <a:ea typeface="Nanum Gothic"/>
              <a:cs typeface="Nanum Gothic"/>
              <a:sym typeface="Nanum Gothic"/>
            </a:endParaRPr>
          </a:p>
        </p:txBody>
      </p:sp>
      <p:cxnSp>
        <p:nvCxnSpPr>
          <p:cNvPr id="1496" name="Google Shape;1496;p37"/>
          <p:cNvCxnSpPr/>
          <p:nvPr/>
        </p:nvCxnSpPr>
        <p:spPr>
          <a:xfrm>
            <a:off x="626400" y="2876250"/>
            <a:ext cx="7891200" cy="0"/>
          </a:xfrm>
          <a:prstGeom prst="straightConnector1">
            <a:avLst/>
          </a:prstGeom>
          <a:noFill/>
          <a:ln w="76200" cap="flat" cmpd="sng">
            <a:solidFill>
              <a:schemeClr val="dk1"/>
            </a:solidFill>
            <a:prstDash val="solid"/>
            <a:round/>
            <a:headEnd type="none" w="med" len="med"/>
            <a:tailEnd type="none" w="med" len="med"/>
          </a:ln>
        </p:spPr>
      </p:cxnSp>
      <p:sp>
        <p:nvSpPr>
          <p:cNvPr id="1497" name="Google Shape;1497;p37"/>
          <p:cNvSpPr/>
          <p:nvPr/>
        </p:nvSpPr>
        <p:spPr>
          <a:xfrm flipH="1">
            <a:off x="1210627" y="2620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7"/>
          <p:cNvSpPr/>
          <p:nvPr/>
        </p:nvSpPr>
        <p:spPr>
          <a:xfrm flipH="1">
            <a:off x="4017277" y="2620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7"/>
          <p:cNvSpPr/>
          <p:nvPr/>
        </p:nvSpPr>
        <p:spPr>
          <a:xfrm flipH="1">
            <a:off x="6823927" y="2620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7"/>
          <p:cNvSpPr/>
          <p:nvPr/>
        </p:nvSpPr>
        <p:spPr>
          <a:xfrm rot="10800000">
            <a:off x="2550460" y="2992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7"/>
          <p:cNvSpPr/>
          <p:nvPr/>
        </p:nvSpPr>
        <p:spPr>
          <a:xfrm rot="10800000">
            <a:off x="5357110" y="2992764"/>
            <a:ext cx="578149" cy="140170"/>
          </a:xfrm>
          <a:custGeom>
            <a:avLst/>
            <a:gdLst/>
            <a:ahLst/>
            <a:cxnLst/>
            <a:rect l="l" t="t" r="r" b="b"/>
            <a:pathLst>
              <a:path w="29921" h="16812" fill="none" extrusionOk="0">
                <a:moveTo>
                  <a:pt x="0" y="0"/>
                </a:moveTo>
                <a:lnTo>
                  <a:pt x="9168" y="16812"/>
                </a:lnTo>
                <a:lnTo>
                  <a:pt x="29921" y="16812"/>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38"/>
          <p:cNvSpPr txBox="1">
            <a:spLocks noGrp="1"/>
          </p:cNvSpPr>
          <p:nvPr>
            <p:ph type="title" idx="2"/>
          </p:nvPr>
        </p:nvSpPr>
        <p:spPr>
          <a:xfrm>
            <a:off x="6039909" y="2100219"/>
            <a:ext cx="2411100" cy="43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    Perceptual Loss</a:t>
            </a:r>
            <a:endParaRPr/>
          </a:p>
          <a:p>
            <a:pPr marL="0" lvl="0" indent="0" algn="l" rtl="0">
              <a:spcBef>
                <a:spcPts val="0"/>
              </a:spcBef>
              <a:spcAft>
                <a:spcPts val="0"/>
              </a:spcAft>
              <a:buNone/>
            </a:pPr>
            <a:endParaRPr/>
          </a:p>
        </p:txBody>
      </p:sp>
      <p:sp>
        <p:nvSpPr>
          <p:cNvPr id="1507" name="Google Shape;1507;p38"/>
          <p:cNvSpPr txBox="1">
            <a:spLocks noGrp="1"/>
          </p:cNvSpPr>
          <p:nvPr>
            <p:ph type="title" idx="4"/>
          </p:nvPr>
        </p:nvSpPr>
        <p:spPr>
          <a:xfrm>
            <a:off x="693646" y="2796744"/>
            <a:ext cx="24111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SRResNet</a:t>
            </a:r>
            <a:endParaRPr/>
          </a:p>
          <a:p>
            <a:pPr marL="0" lvl="0" indent="0" algn="ctr" rtl="0">
              <a:spcBef>
                <a:spcPts val="0"/>
              </a:spcBef>
              <a:spcAft>
                <a:spcPts val="0"/>
              </a:spcAft>
              <a:buNone/>
            </a:pPr>
            <a:endParaRPr/>
          </a:p>
        </p:txBody>
      </p:sp>
      <p:cxnSp>
        <p:nvCxnSpPr>
          <p:cNvPr id="1508" name="Google Shape;1508;p38"/>
          <p:cNvCxnSpPr/>
          <p:nvPr/>
        </p:nvCxnSpPr>
        <p:spPr>
          <a:xfrm>
            <a:off x="701150" y="2684853"/>
            <a:ext cx="2394600" cy="0"/>
          </a:xfrm>
          <a:prstGeom prst="straightConnector1">
            <a:avLst/>
          </a:prstGeom>
          <a:noFill/>
          <a:ln w="9525" cap="flat" cmpd="sng">
            <a:solidFill>
              <a:schemeClr val="dk2"/>
            </a:solidFill>
            <a:prstDash val="solid"/>
            <a:round/>
            <a:headEnd type="none" w="med" len="med"/>
            <a:tailEnd type="none" w="med" len="med"/>
          </a:ln>
        </p:spPr>
      </p:cxnSp>
      <p:cxnSp>
        <p:nvCxnSpPr>
          <p:cNvPr id="1509" name="Google Shape;1509;p38"/>
          <p:cNvCxnSpPr/>
          <p:nvPr/>
        </p:nvCxnSpPr>
        <p:spPr>
          <a:xfrm>
            <a:off x="701150" y="2684853"/>
            <a:ext cx="1840500" cy="0"/>
          </a:xfrm>
          <a:prstGeom prst="straightConnector1">
            <a:avLst/>
          </a:prstGeom>
          <a:noFill/>
          <a:ln w="19050" cap="flat" cmpd="sng">
            <a:solidFill>
              <a:schemeClr val="dk1"/>
            </a:solidFill>
            <a:prstDash val="solid"/>
            <a:round/>
            <a:headEnd type="none" w="med" len="med"/>
            <a:tailEnd type="diamond" w="med" len="med"/>
          </a:ln>
        </p:spPr>
      </p:cxnSp>
      <p:cxnSp>
        <p:nvCxnSpPr>
          <p:cNvPr id="1510" name="Google Shape;1510;p38"/>
          <p:cNvCxnSpPr/>
          <p:nvPr/>
        </p:nvCxnSpPr>
        <p:spPr>
          <a:xfrm>
            <a:off x="3374638" y="2684853"/>
            <a:ext cx="2394600" cy="0"/>
          </a:xfrm>
          <a:prstGeom prst="straightConnector1">
            <a:avLst/>
          </a:prstGeom>
          <a:noFill/>
          <a:ln w="9525" cap="flat" cmpd="sng">
            <a:solidFill>
              <a:schemeClr val="dk2"/>
            </a:solidFill>
            <a:prstDash val="solid"/>
            <a:round/>
            <a:headEnd type="none" w="med" len="med"/>
            <a:tailEnd type="none" w="med" len="med"/>
          </a:ln>
        </p:spPr>
      </p:cxnSp>
      <p:cxnSp>
        <p:nvCxnSpPr>
          <p:cNvPr id="1511" name="Google Shape;1511;p38"/>
          <p:cNvCxnSpPr/>
          <p:nvPr/>
        </p:nvCxnSpPr>
        <p:spPr>
          <a:xfrm>
            <a:off x="3374638" y="2684853"/>
            <a:ext cx="1389300" cy="0"/>
          </a:xfrm>
          <a:prstGeom prst="straightConnector1">
            <a:avLst/>
          </a:prstGeom>
          <a:noFill/>
          <a:ln w="19050" cap="flat" cmpd="sng">
            <a:solidFill>
              <a:schemeClr val="dk1"/>
            </a:solidFill>
            <a:prstDash val="solid"/>
            <a:round/>
            <a:headEnd type="none" w="med" len="med"/>
            <a:tailEnd type="diamond" w="med" len="med"/>
          </a:ln>
        </p:spPr>
      </p:cxnSp>
      <p:cxnSp>
        <p:nvCxnSpPr>
          <p:cNvPr id="1512" name="Google Shape;1512;p38"/>
          <p:cNvCxnSpPr/>
          <p:nvPr/>
        </p:nvCxnSpPr>
        <p:spPr>
          <a:xfrm>
            <a:off x="6048138" y="2684853"/>
            <a:ext cx="2394600" cy="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8"/>
          <p:cNvCxnSpPr/>
          <p:nvPr/>
        </p:nvCxnSpPr>
        <p:spPr>
          <a:xfrm>
            <a:off x="6048138" y="2684853"/>
            <a:ext cx="757800" cy="0"/>
          </a:xfrm>
          <a:prstGeom prst="straightConnector1">
            <a:avLst/>
          </a:prstGeom>
          <a:noFill/>
          <a:ln w="19050" cap="flat" cmpd="sng">
            <a:solidFill>
              <a:schemeClr val="dk1"/>
            </a:solidFill>
            <a:prstDash val="solid"/>
            <a:round/>
            <a:headEnd type="none" w="med" len="med"/>
            <a:tailEnd type="diamond" w="med" len="med"/>
          </a:ln>
        </p:spPr>
      </p:cxnSp>
      <p:sp>
        <p:nvSpPr>
          <p:cNvPr id="1514" name="Google Shape;1514;p38"/>
          <p:cNvSpPr txBox="1">
            <a:spLocks noGrp="1"/>
          </p:cNvSpPr>
          <p:nvPr>
            <p:ph type="title" idx="4"/>
          </p:nvPr>
        </p:nvSpPr>
        <p:spPr>
          <a:xfrm>
            <a:off x="692871" y="2144269"/>
            <a:ext cx="24111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SRCNN</a:t>
            </a:r>
            <a:endParaRPr/>
          </a:p>
        </p:txBody>
      </p:sp>
      <p:pic>
        <p:nvPicPr>
          <p:cNvPr id="1515" name="Google Shape;1515;p38"/>
          <p:cNvPicPr preferRelativeResize="0"/>
          <p:nvPr/>
        </p:nvPicPr>
        <p:blipFill>
          <a:blip r:embed="rId3">
            <a:alphaModFix/>
          </a:blip>
          <a:stretch>
            <a:fillRect/>
          </a:stretch>
        </p:blipFill>
        <p:spPr>
          <a:xfrm>
            <a:off x="736625" y="432550"/>
            <a:ext cx="2147726" cy="1502750"/>
          </a:xfrm>
          <a:prstGeom prst="rect">
            <a:avLst/>
          </a:prstGeom>
          <a:noFill/>
          <a:ln>
            <a:noFill/>
          </a:ln>
        </p:spPr>
      </p:pic>
      <p:pic>
        <p:nvPicPr>
          <p:cNvPr id="1516" name="Google Shape;1516;p38"/>
          <p:cNvPicPr preferRelativeResize="0"/>
          <p:nvPr/>
        </p:nvPicPr>
        <p:blipFill>
          <a:blip r:embed="rId4">
            <a:alphaModFix/>
          </a:blip>
          <a:stretch>
            <a:fillRect/>
          </a:stretch>
        </p:blipFill>
        <p:spPr>
          <a:xfrm>
            <a:off x="812825" y="3312475"/>
            <a:ext cx="2147725" cy="1602819"/>
          </a:xfrm>
          <a:prstGeom prst="rect">
            <a:avLst/>
          </a:prstGeom>
          <a:noFill/>
          <a:ln>
            <a:noFill/>
          </a:ln>
        </p:spPr>
      </p:pic>
      <p:pic>
        <p:nvPicPr>
          <p:cNvPr id="1517" name="Google Shape;1517;p38"/>
          <p:cNvPicPr preferRelativeResize="0"/>
          <p:nvPr/>
        </p:nvPicPr>
        <p:blipFill>
          <a:blip r:embed="rId5">
            <a:alphaModFix/>
          </a:blip>
          <a:stretch>
            <a:fillRect/>
          </a:stretch>
        </p:blipFill>
        <p:spPr>
          <a:xfrm>
            <a:off x="4722229" y="333300"/>
            <a:ext cx="3764545" cy="1602825"/>
          </a:xfrm>
          <a:prstGeom prst="rect">
            <a:avLst/>
          </a:prstGeom>
          <a:noFill/>
          <a:ln>
            <a:noFill/>
          </a:ln>
        </p:spPr>
      </p:pic>
      <p:pic>
        <p:nvPicPr>
          <p:cNvPr id="1518" name="Google Shape;1518;p38"/>
          <p:cNvPicPr preferRelativeResize="0"/>
          <p:nvPr/>
        </p:nvPicPr>
        <p:blipFill>
          <a:blip r:embed="rId6">
            <a:alphaModFix/>
          </a:blip>
          <a:stretch>
            <a:fillRect/>
          </a:stretch>
        </p:blipFill>
        <p:spPr>
          <a:xfrm>
            <a:off x="4689875" y="3031225"/>
            <a:ext cx="3568300" cy="1852775"/>
          </a:xfrm>
          <a:prstGeom prst="rect">
            <a:avLst/>
          </a:prstGeom>
          <a:noFill/>
          <a:ln>
            <a:noFill/>
          </a:ln>
        </p:spPr>
      </p:pic>
      <p:sp>
        <p:nvSpPr>
          <p:cNvPr id="1519" name="Google Shape;1519;p38"/>
          <p:cNvSpPr txBox="1">
            <a:spLocks noGrp="1"/>
          </p:cNvSpPr>
          <p:nvPr>
            <p:ph type="title" idx="6"/>
          </p:nvPr>
        </p:nvSpPr>
        <p:spPr>
          <a:xfrm>
            <a:off x="6039145" y="2796744"/>
            <a:ext cx="24111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SRGAN</a:t>
            </a:r>
            <a:endParaRPr/>
          </a:p>
        </p:txBody>
      </p:sp>
    </p:spTree>
  </p:cSld>
  <p:clrMapOvr>
    <a:masterClrMapping/>
  </p:clrMapOvr>
</p:sld>
</file>

<file path=ppt/theme/theme1.xml><?xml version="1.0" encoding="utf-8"?>
<a:theme xmlns:a="http://schemas.openxmlformats.org/drawingml/2006/main" name="Camera Mechanics Workshop by Slidesgo">
  <a:themeElements>
    <a:clrScheme name="Simple Light">
      <a:dk1>
        <a:srgbClr val="404040"/>
      </a:dk1>
      <a:lt1>
        <a:srgbClr val="FFFFFF"/>
      </a:lt1>
      <a:dk2>
        <a:srgbClr val="808080"/>
      </a:dk2>
      <a:lt2>
        <a:srgbClr val="BDBDBD"/>
      </a:lt2>
      <a:accent1>
        <a:srgbClr val="404040"/>
      </a:accent1>
      <a:accent2>
        <a:srgbClr val="565656"/>
      </a:accent2>
      <a:accent3>
        <a:srgbClr val="808080"/>
      </a:accent3>
      <a:accent4>
        <a:srgbClr val="BDBDBD"/>
      </a:accent4>
      <a:accent5>
        <a:srgbClr val="E0E0E0"/>
      </a:accent5>
      <a:accent6>
        <a:srgbClr val="FFFFFF"/>
      </a:accent6>
      <a:hlink>
        <a:srgbClr val="4040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1593</Words>
  <Application>Microsoft Office PowerPoint</Application>
  <PresentationFormat>On-screen Show (16:9)</PresentationFormat>
  <Paragraphs>241</Paragraphs>
  <Slides>42</Slides>
  <Notes>42</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NanumGothic ExtraBold</vt:lpstr>
      <vt:lpstr>Montserrat</vt:lpstr>
      <vt:lpstr>Nunito</vt:lpstr>
      <vt:lpstr>Nanum Gothic</vt:lpstr>
      <vt:lpstr>Source Code Pro</vt:lpstr>
      <vt:lpstr>Inconsolata</vt:lpstr>
      <vt:lpstr>Source Code Pro Medium</vt:lpstr>
      <vt:lpstr>Source Code Pro SemiBold</vt:lpstr>
      <vt:lpstr>Bebas Neue</vt:lpstr>
      <vt:lpstr>Roboto Condensed Light</vt:lpstr>
      <vt:lpstr>Arial</vt:lpstr>
      <vt:lpstr>Courier New</vt:lpstr>
      <vt:lpstr>Camera Mechanics Workshop by Slidesgo</vt:lpstr>
      <vt:lpstr>Single Image Super Resolution </vt:lpstr>
      <vt:lpstr>CONTENTS </vt:lpstr>
      <vt:lpstr>INTRODUCTION</vt:lpstr>
      <vt:lpstr>PowerPoint Presentation</vt:lpstr>
      <vt:lpstr>Problem Domain</vt:lpstr>
      <vt:lpstr>Datasets</vt:lpstr>
      <vt:lpstr>  Training Based Method </vt:lpstr>
      <vt:lpstr>Evaluation</vt:lpstr>
      <vt:lpstr>     Perceptual Loss </vt:lpstr>
      <vt:lpstr> Methodology Used </vt:lpstr>
      <vt:lpstr> Methodology Used </vt:lpstr>
      <vt:lpstr>The architecture of SRGANs</vt:lpstr>
      <vt:lpstr> Generator </vt:lpstr>
      <vt:lpstr> DISCRIMINATOR </vt:lpstr>
      <vt:lpstr>   PIPELINE  </vt:lpstr>
      <vt:lpstr>PowerPoint Presentation</vt:lpstr>
      <vt:lpstr> Loss Functions </vt:lpstr>
      <vt:lpstr>Adversarial loss for original GAN</vt:lpstr>
      <vt:lpstr>PowerPoint Presentation</vt:lpstr>
      <vt:lpstr> Metrics </vt:lpstr>
      <vt:lpstr>Comparison between Different Models In Result Section</vt:lpstr>
      <vt:lpstr>ONE ClASS VS MULTIPLE CLASS</vt:lpstr>
      <vt:lpstr>ONE ClASS VS MULTIPLE CLASS</vt:lpstr>
      <vt:lpstr>Generator and Discriminator Loss ONE CLASS :</vt:lpstr>
      <vt:lpstr>PSNR LOSS </vt:lpstr>
      <vt:lpstr>SSIM LOSS </vt:lpstr>
      <vt:lpstr>VISUAL COMPARE</vt:lpstr>
      <vt:lpstr>PowerPoint Presentation</vt:lpstr>
      <vt:lpstr>Generator and Discriminator Loss </vt:lpstr>
      <vt:lpstr>PSNR LOSS </vt:lpstr>
      <vt:lpstr>SSIM LOSS </vt:lpstr>
      <vt:lpstr>VISUAL COMPARE</vt:lpstr>
      <vt:lpstr>PowerPoint Presentation</vt:lpstr>
      <vt:lpstr>PowerPoint Presentation</vt:lpstr>
      <vt:lpstr>Future Work - Real time image Super Resolution</vt:lpstr>
      <vt:lpstr>PowerPoint Presentation</vt:lpstr>
      <vt:lpstr>PowerPoint Presentation</vt:lpstr>
      <vt:lpstr>Websites and Github</vt:lpstr>
      <vt:lpstr>Documentation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Image Super Resolution </dc:title>
  <cp:lastModifiedBy>Abdullah Abdelhakeem</cp:lastModifiedBy>
  <cp:revision>2</cp:revision>
  <dcterms:modified xsi:type="dcterms:W3CDTF">2022-01-08T21:37:33Z</dcterms:modified>
</cp:coreProperties>
</file>